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31"/>
  </p:notesMasterIdLst>
  <p:sldIdLst>
    <p:sldId id="261" r:id="rId2"/>
    <p:sldId id="274" r:id="rId3"/>
    <p:sldId id="355" r:id="rId4"/>
    <p:sldId id="352" r:id="rId5"/>
    <p:sldId id="360" r:id="rId6"/>
    <p:sldId id="365" r:id="rId7"/>
    <p:sldId id="359" r:id="rId8"/>
    <p:sldId id="265" r:id="rId9"/>
    <p:sldId id="381" r:id="rId10"/>
    <p:sldId id="281" r:id="rId11"/>
    <p:sldId id="382" r:id="rId12"/>
    <p:sldId id="383" r:id="rId13"/>
    <p:sldId id="280" r:id="rId14"/>
    <p:sldId id="362" r:id="rId15"/>
    <p:sldId id="259" r:id="rId16"/>
    <p:sldId id="378" r:id="rId17"/>
    <p:sldId id="290" r:id="rId18"/>
    <p:sldId id="384" r:id="rId19"/>
    <p:sldId id="385" r:id="rId20"/>
    <p:sldId id="386" r:id="rId21"/>
    <p:sldId id="387" r:id="rId22"/>
    <p:sldId id="289" r:id="rId23"/>
    <p:sldId id="358" r:id="rId24"/>
    <p:sldId id="388" r:id="rId25"/>
    <p:sldId id="390" r:id="rId26"/>
    <p:sldId id="389" r:id="rId27"/>
    <p:sldId id="363" r:id="rId28"/>
    <p:sldId id="380" r:id="rId29"/>
    <p:sldId id="264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collmenendez@outlook.com" initials="r" lastIdx="2" clrIdx="0">
    <p:extLst>
      <p:ext uri="{19B8F6BF-5375-455C-9EA6-DF929625EA0E}">
        <p15:presenceInfo xmlns:p15="http://schemas.microsoft.com/office/powerpoint/2012/main" userId="9ae45d08c2f31f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07"/>
    <p:restoredTop sz="83745"/>
  </p:normalViewPr>
  <p:slideViewPr>
    <p:cSldViewPr snapToGrid="0" snapToObjects="1">
      <p:cViewPr varScale="1">
        <p:scale>
          <a:sx n="98" d="100"/>
          <a:sy n="98" d="100"/>
        </p:scale>
        <p:origin x="208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0T11:37:20.482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0T11:37:20.482" idx="2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4" Type="http://schemas.openxmlformats.org/officeDocument/2006/relationships/image" Target="../media/image4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E687E1-0F24-47E9-BAF9-476E8BC93C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F5B1D3-8593-4FF4-9430-86B7032784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000" dirty="0"/>
            <a:t>Essential data</a:t>
          </a:r>
        </a:p>
      </dgm:t>
    </dgm:pt>
    <dgm:pt modelId="{C10B054A-5EB2-4D88-8867-B956B469B7CA}" type="parTrans" cxnId="{7C38E629-8D04-42FE-ACB7-CA881D897869}">
      <dgm:prSet/>
      <dgm:spPr/>
      <dgm:t>
        <a:bodyPr/>
        <a:lstStyle/>
        <a:p>
          <a:endParaRPr lang="en-US"/>
        </a:p>
      </dgm:t>
    </dgm:pt>
    <dgm:pt modelId="{8A160B9E-F069-4F88-9A4F-70F0913882D7}" type="sibTrans" cxnId="{7C38E629-8D04-42FE-ACB7-CA881D897869}">
      <dgm:prSet/>
      <dgm:spPr/>
      <dgm:t>
        <a:bodyPr/>
        <a:lstStyle/>
        <a:p>
          <a:endParaRPr lang="en-US"/>
        </a:p>
      </dgm:t>
    </dgm:pt>
    <dgm:pt modelId="{E4A00A68-E660-4222-A5B0-68A921FFA1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000" dirty="0"/>
            <a:t>Assumptions</a:t>
          </a:r>
        </a:p>
      </dgm:t>
    </dgm:pt>
    <dgm:pt modelId="{B51D4D24-2F36-4E81-9B4D-3F061FF566F9}" type="parTrans" cxnId="{7E27FFAF-011C-43F6-B9AD-A26AE88D1903}">
      <dgm:prSet/>
      <dgm:spPr/>
      <dgm:t>
        <a:bodyPr/>
        <a:lstStyle/>
        <a:p>
          <a:endParaRPr lang="en-US"/>
        </a:p>
      </dgm:t>
    </dgm:pt>
    <dgm:pt modelId="{799971E3-AE74-4D28-939C-589156CB5A87}" type="sibTrans" cxnId="{7E27FFAF-011C-43F6-B9AD-A26AE88D1903}">
      <dgm:prSet/>
      <dgm:spPr/>
      <dgm:t>
        <a:bodyPr/>
        <a:lstStyle/>
        <a:p>
          <a:endParaRPr lang="en-US"/>
        </a:p>
      </dgm:t>
    </dgm:pt>
    <dgm:pt modelId="{75A076E9-66B7-46B0-8283-0FDDEE8F995D}" type="pres">
      <dgm:prSet presAssocID="{B9E687E1-0F24-47E9-BAF9-476E8BC93C71}" presName="root" presStyleCnt="0">
        <dgm:presLayoutVars>
          <dgm:dir/>
          <dgm:resizeHandles val="exact"/>
        </dgm:presLayoutVars>
      </dgm:prSet>
      <dgm:spPr/>
    </dgm:pt>
    <dgm:pt modelId="{7C9A7842-E1C2-4456-8F93-378FF92A4F37}" type="pres">
      <dgm:prSet presAssocID="{D6F5B1D3-8593-4FF4-9430-86B7032784D9}" presName="compNode" presStyleCnt="0"/>
      <dgm:spPr/>
    </dgm:pt>
    <dgm:pt modelId="{3352BA7D-74A2-417E-9298-6A93DE9ADA4F}" type="pres">
      <dgm:prSet presAssocID="{D6F5B1D3-8593-4FF4-9430-86B7032784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58723D3-3436-4593-99D1-DDE4967C22AD}" type="pres">
      <dgm:prSet presAssocID="{D6F5B1D3-8593-4FF4-9430-86B7032784D9}" presName="spaceRect" presStyleCnt="0"/>
      <dgm:spPr/>
    </dgm:pt>
    <dgm:pt modelId="{B7E515EB-19D6-4FCB-9566-B52B874CD22A}" type="pres">
      <dgm:prSet presAssocID="{D6F5B1D3-8593-4FF4-9430-86B7032784D9}" presName="textRect" presStyleLbl="revTx" presStyleIdx="0" presStyleCnt="2">
        <dgm:presLayoutVars>
          <dgm:chMax val="1"/>
          <dgm:chPref val="1"/>
        </dgm:presLayoutVars>
      </dgm:prSet>
      <dgm:spPr/>
    </dgm:pt>
    <dgm:pt modelId="{27880299-1CA3-4ED2-899F-3D23C75FF3D7}" type="pres">
      <dgm:prSet presAssocID="{8A160B9E-F069-4F88-9A4F-70F0913882D7}" presName="sibTrans" presStyleCnt="0"/>
      <dgm:spPr/>
    </dgm:pt>
    <dgm:pt modelId="{1FADD3FF-373E-4EDA-A53D-BC603E6F7BB0}" type="pres">
      <dgm:prSet presAssocID="{E4A00A68-E660-4222-A5B0-68A921FFA146}" presName="compNode" presStyleCnt="0"/>
      <dgm:spPr/>
    </dgm:pt>
    <dgm:pt modelId="{3D856AA5-7580-4613-8598-8A6515F99102}" type="pres">
      <dgm:prSet presAssocID="{E4A00A68-E660-4222-A5B0-68A921FFA14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7708DC0-C60F-4F77-AED8-E0687BBD00BA}" type="pres">
      <dgm:prSet presAssocID="{E4A00A68-E660-4222-A5B0-68A921FFA146}" presName="spaceRect" presStyleCnt="0"/>
      <dgm:spPr/>
    </dgm:pt>
    <dgm:pt modelId="{24133914-8024-4B30-80C4-489032952C7A}" type="pres">
      <dgm:prSet presAssocID="{E4A00A68-E660-4222-A5B0-68A921FFA14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C38E629-8D04-42FE-ACB7-CA881D897869}" srcId="{B9E687E1-0F24-47E9-BAF9-476E8BC93C71}" destId="{D6F5B1D3-8593-4FF4-9430-86B7032784D9}" srcOrd="0" destOrd="0" parTransId="{C10B054A-5EB2-4D88-8867-B956B469B7CA}" sibTransId="{8A160B9E-F069-4F88-9A4F-70F0913882D7}"/>
    <dgm:cxn modelId="{466F9434-AD51-4364-B5BB-6A3BB043DED2}" type="presOf" srcId="{D6F5B1D3-8593-4FF4-9430-86B7032784D9}" destId="{B7E515EB-19D6-4FCB-9566-B52B874CD22A}" srcOrd="0" destOrd="0" presId="urn:microsoft.com/office/officeart/2018/2/layout/IconLabelList"/>
    <dgm:cxn modelId="{5CFA9C93-B097-4516-BC3B-E45E5537AE99}" type="presOf" srcId="{B9E687E1-0F24-47E9-BAF9-476E8BC93C71}" destId="{75A076E9-66B7-46B0-8283-0FDDEE8F995D}" srcOrd="0" destOrd="0" presId="urn:microsoft.com/office/officeart/2018/2/layout/IconLabelList"/>
    <dgm:cxn modelId="{7E27FFAF-011C-43F6-B9AD-A26AE88D1903}" srcId="{B9E687E1-0F24-47E9-BAF9-476E8BC93C71}" destId="{E4A00A68-E660-4222-A5B0-68A921FFA146}" srcOrd="1" destOrd="0" parTransId="{B51D4D24-2F36-4E81-9B4D-3F061FF566F9}" sibTransId="{799971E3-AE74-4D28-939C-589156CB5A87}"/>
    <dgm:cxn modelId="{0A90B5B0-AB74-4E97-A8B3-7CDAD39F98DB}" type="presOf" srcId="{E4A00A68-E660-4222-A5B0-68A921FFA146}" destId="{24133914-8024-4B30-80C4-489032952C7A}" srcOrd="0" destOrd="0" presId="urn:microsoft.com/office/officeart/2018/2/layout/IconLabelList"/>
    <dgm:cxn modelId="{3DAD572E-2C54-48EC-840B-81608166EED1}" type="presParOf" srcId="{75A076E9-66B7-46B0-8283-0FDDEE8F995D}" destId="{7C9A7842-E1C2-4456-8F93-378FF92A4F37}" srcOrd="0" destOrd="0" presId="urn:microsoft.com/office/officeart/2018/2/layout/IconLabelList"/>
    <dgm:cxn modelId="{30224D6A-DD2A-49BA-B96A-0B291BB7F988}" type="presParOf" srcId="{7C9A7842-E1C2-4456-8F93-378FF92A4F37}" destId="{3352BA7D-74A2-417E-9298-6A93DE9ADA4F}" srcOrd="0" destOrd="0" presId="urn:microsoft.com/office/officeart/2018/2/layout/IconLabelList"/>
    <dgm:cxn modelId="{10D65040-0876-49D5-911F-022F215CC775}" type="presParOf" srcId="{7C9A7842-E1C2-4456-8F93-378FF92A4F37}" destId="{C58723D3-3436-4593-99D1-DDE4967C22AD}" srcOrd="1" destOrd="0" presId="urn:microsoft.com/office/officeart/2018/2/layout/IconLabelList"/>
    <dgm:cxn modelId="{45BC1F2C-E0CA-40AA-95C4-48109FF14C6D}" type="presParOf" srcId="{7C9A7842-E1C2-4456-8F93-378FF92A4F37}" destId="{B7E515EB-19D6-4FCB-9566-B52B874CD22A}" srcOrd="2" destOrd="0" presId="urn:microsoft.com/office/officeart/2018/2/layout/IconLabelList"/>
    <dgm:cxn modelId="{AF31A8D6-9B1E-4190-80E0-753C7BAF8F7A}" type="presParOf" srcId="{75A076E9-66B7-46B0-8283-0FDDEE8F995D}" destId="{27880299-1CA3-4ED2-899F-3D23C75FF3D7}" srcOrd="1" destOrd="0" presId="urn:microsoft.com/office/officeart/2018/2/layout/IconLabelList"/>
    <dgm:cxn modelId="{FAE8348E-B01C-4E72-84F1-CAE4757F09D0}" type="presParOf" srcId="{75A076E9-66B7-46B0-8283-0FDDEE8F995D}" destId="{1FADD3FF-373E-4EDA-A53D-BC603E6F7BB0}" srcOrd="2" destOrd="0" presId="urn:microsoft.com/office/officeart/2018/2/layout/IconLabelList"/>
    <dgm:cxn modelId="{291D83E1-E95D-425F-A7B5-250541CAFF5F}" type="presParOf" srcId="{1FADD3FF-373E-4EDA-A53D-BC603E6F7BB0}" destId="{3D856AA5-7580-4613-8598-8A6515F99102}" srcOrd="0" destOrd="0" presId="urn:microsoft.com/office/officeart/2018/2/layout/IconLabelList"/>
    <dgm:cxn modelId="{CDFCDD24-348C-43EC-A2AF-4A00F3FC292B}" type="presParOf" srcId="{1FADD3FF-373E-4EDA-A53D-BC603E6F7BB0}" destId="{C7708DC0-C60F-4F77-AED8-E0687BBD00BA}" srcOrd="1" destOrd="0" presId="urn:microsoft.com/office/officeart/2018/2/layout/IconLabelList"/>
    <dgm:cxn modelId="{0D97D881-609E-468B-B02F-A7E52D47EB24}" type="presParOf" srcId="{1FADD3FF-373E-4EDA-A53D-BC603E6F7BB0}" destId="{24133914-8024-4B30-80C4-489032952C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4AAC62-F6B6-41B4-B4F0-50700FB5519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1CAA7A-02E8-4341-BD06-3FE0B8AB45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Locations of </a:t>
          </a:r>
          <a:r>
            <a:rPr lang="en-US" err="1"/>
            <a:t>Migros</a:t>
          </a:r>
          <a:r>
            <a:rPr lang="en-US"/>
            <a:t> Stores in Zurich</a:t>
          </a:r>
        </a:p>
      </dgm:t>
    </dgm:pt>
    <dgm:pt modelId="{1456A5F2-AAFA-4B1D-AC0F-DDDBE721EF8D}" type="parTrans" cxnId="{2325C1D7-96AB-48AB-B654-BA4510EB0D7D}">
      <dgm:prSet/>
      <dgm:spPr/>
      <dgm:t>
        <a:bodyPr/>
        <a:lstStyle/>
        <a:p>
          <a:endParaRPr lang="en-US"/>
        </a:p>
      </dgm:t>
    </dgm:pt>
    <dgm:pt modelId="{FCF8CFC3-CBB4-40E5-B4F6-1502C3605355}" type="sibTrans" cxnId="{2325C1D7-96AB-48AB-B654-BA4510EB0D7D}">
      <dgm:prSet/>
      <dgm:spPr/>
      <dgm:t>
        <a:bodyPr/>
        <a:lstStyle/>
        <a:p>
          <a:endParaRPr lang="en-US"/>
        </a:p>
      </dgm:t>
    </dgm:pt>
    <dgm:pt modelId="{CA760576-A727-4377-8307-AAAC5D073C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Locations of </a:t>
          </a:r>
          <a:r>
            <a:rPr lang="en-US" dirty="0" err="1"/>
            <a:t>Migros</a:t>
          </a:r>
          <a:r>
            <a:rPr lang="en-US" dirty="0"/>
            <a:t> Competitors in Zurich</a:t>
          </a:r>
        </a:p>
      </dgm:t>
    </dgm:pt>
    <dgm:pt modelId="{6250C8EA-DBF9-47A5-9CD5-3EDB3D92AABF}" type="parTrans" cxnId="{A0A7F0F6-661E-41D6-AD55-4D62390B4308}">
      <dgm:prSet/>
      <dgm:spPr/>
      <dgm:t>
        <a:bodyPr/>
        <a:lstStyle/>
        <a:p>
          <a:endParaRPr lang="en-US"/>
        </a:p>
      </dgm:t>
    </dgm:pt>
    <dgm:pt modelId="{CC115C5E-0546-45D6-A201-9177FB8A3D05}" type="sibTrans" cxnId="{A0A7F0F6-661E-41D6-AD55-4D62390B4308}">
      <dgm:prSet/>
      <dgm:spPr/>
      <dgm:t>
        <a:bodyPr/>
        <a:lstStyle/>
        <a:p>
          <a:endParaRPr lang="en-US"/>
        </a:p>
      </dgm:t>
    </dgm:pt>
    <dgm:pt modelId="{78E988FC-C15B-49F7-A0AE-399825E1D7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Business Locations in Zurich</a:t>
          </a:r>
        </a:p>
      </dgm:t>
    </dgm:pt>
    <dgm:pt modelId="{F54957DB-B286-4713-8F06-339330A12D6C}" type="parTrans" cxnId="{67AC5F39-8AE0-4DDE-8B5B-1D0BB9BC2A56}">
      <dgm:prSet/>
      <dgm:spPr/>
      <dgm:t>
        <a:bodyPr/>
        <a:lstStyle/>
        <a:p>
          <a:endParaRPr lang="en-US"/>
        </a:p>
      </dgm:t>
    </dgm:pt>
    <dgm:pt modelId="{28656141-A31A-4D67-B313-01A2B7044793}" type="sibTrans" cxnId="{67AC5F39-8AE0-4DDE-8B5B-1D0BB9BC2A56}">
      <dgm:prSet/>
      <dgm:spPr/>
      <dgm:t>
        <a:bodyPr/>
        <a:lstStyle/>
        <a:p>
          <a:endParaRPr lang="en-US"/>
        </a:p>
      </dgm:t>
    </dgm:pt>
    <dgm:pt modelId="{33563CA4-1C7C-4F43-A6FB-AC7CCBB091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provided by UrbanDataLab</a:t>
          </a:r>
        </a:p>
      </dgm:t>
    </dgm:pt>
    <dgm:pt modelId="{372416E7-067B-43DB-817B-AA1546BC2037}" type="parTrans" cxnId="{04C56B2E-A09C-4C0B-BB90-8494D05C519C}">
      <dgm:prSet/>
      <dgm:spPr/>
      <dgm:t>
        <a:bodyPr/>
        <a:lstStyle/>
        <a:p>
          <a:endParaRPr lang="en-US"/>
        </a:p>
      </dgm:t>
    </dgm:pt>
    <dgm:pt modelId="{915C015A-DD3B-4F9F-9104-2FDA3B110B64}" type="sibTrans" cxnId="{04C56B2E-A09C-4C0B-BB90-8494D05C519C}">
      <dgm:prSet/>
      <dgm:spPr/>
      <dgm:t>
        <a:bodyPr/>
        <a:lstStyle/>
        <a:p>
          <a:endParaRPr lang="en-US"/>
        </a:p>
      </dgm:t>
    </dgm:pt>
    <dgm:pt modelId="{82752F3E-E1AE-4032-A0CC-ADFEC5418B63}" type="pres">
      <dgm:prSet presAssocID="{414AAC62-F6B6-41B4-B4F0-50700FB55198}" presName="root" presStyleCnt="0">
        <dgm:presLayoutVars>
          <dgm:dir/>
          <dgm:resizeHandles val="exact"/>
        </dgm:presLayoutVars>
      </dgm:prSet>
      <dgm:spPr/>
    </dgm:pt>
    <dgm:pt modelId="{4B1B0278-988E-491A-90AD-C342CD0453D1}" type="pres">
      <dgm:prSet presAssocID="{F91CAA7A-02E8-4341-BD06-3FE0B8AB4591}" presName="compNode" presStyleCnt="0"/>
      <dgm:spPr/>
    </dgm:pt>
    <dgm:pt modelId="{A4B81A3D-C160-46D8-A350-86F636DAC58B}" type="pres">
      <dgm:prSet presAssocID="{F91CAA7A-02E8-4341-BD06-3FE0B8AB459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re"/>
        </a:ext>
      </dgm:extLst>
    </dgm:pt>
    <dgm:pt modelId="{6981B8BC-5F4B-45D8-BC79-ED9B5736B8D5}" type="pres">
      <dgm:prSet presAssocID="{F91CAA7A-02E8-4341-BD06-3FE0B8AB4591}" presName="spaceRect" presStyleCnt="0"/>
      <dgm:spPr/>
    </dgm:pt>
    <dgm:pt modelId="{A5D2F2EC-B8DC-453D-87CB-21BCB0C14936}" type="pres">
      <dgm:prSet presAssocID="{F91CAA7A-02E8-4341-BD06-3FE0B8AB4591}" presName="textRect" presStyleLbl="revTx" presStyleIdx="0" presStyleCnt="4">
        <dgm:presLayoutVars>
          <dgm:chMax val="1"/>
          <dgm:chPref val="1"/>
        </dgm:presLayoutVars>
      </dgm:prSet>
      <dgm:spPr/>
    </dgm:pt>
    <dgm:pt modelId="{83590D17-328D-4A69-B04F-82DD66367EC9}" type="pres">
      <dgm:prSet presAssocID="{FCF8CFC3-CBB4-40E5-B4F6-1502C3605355}" presName="sibTrans" presStyleCnt="0"/>
      <dgm:spPr/>
    </dgm:pt>
    <dgm:pt modelId="{2DE274D7-E773-4BF8-B1EF-2F1CA3CA5C31}" type="pres">
      <dgm:prSet presAssocID="{CA760576-A727-4377-8307-AAAC5D073C26}" presName="compNode" presStyleCnt="0"/>
      <dgm:spPr/>
    </dgm:pt>
    <dgm:pt modelId="{15B3AC9D-BB59-47F2-AC28-1D2B17BF3556}" type="pres">
      <dgm:prSet presAssocID="{CA760576-A727-4377-8307-AAAC5D073C2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arenkorb mit einfarbiger Füllung"/>
        </a:ext>
      </dgm:extLst>
    </dgm:pt>
    <dgm:pt modelId="{358B3788-3EBF-4E03-ACAD-B41645EE0D20}" type="pres">
      <dgm:prSet presAssocID="{CA760576-A727-4377-8307-AAAC5D073C26}" presName="spaceRect" presStyleCnt="0"/>
      <dgm:spPr/>
    </dgm:pt>
    <dgm:pt modelId="{A3B99557-8554-47A9-96CD-FC25001C2C05}" type="pres">
      <dgm:prSet presAssocID="{CA760576-A727-4377-8307-AAAC5D073C26}" presName="textRect" presStyleLbl="revTx" presStyleIdx="1" presStyleCnt="4">
        <dgm:presLayoutVars>
          <dgm:chMax val="1"/>
          <dgm:chPref val="1"/>
        </dgm:presLayoutVars>
      </dgm:prSet>
      <dgm:spPr/>
    </dgm:pt>
    <dgm:pt modelId="{6208AB5B-1AF1-4193-B0A1-CB940FF29A66}" type="pres">
      <dgm:prSet presAssocID="{CC115C5E-0546-45D6-A201-9177FB8A3D05}" presName="sibTrans" presStyleCnt="0"/>
      <dgm:spPr/>
    </dgm:pt>
    <dgm:pt modelId="{3053A2C6-185D-4E69-98E8-0D0370E852EA}" type="pres">
      <dgm:prSet presAssocID="{78E988FC-C15B-49F7-A0AE-399825E1D7F8}" presName="compNode" presStyleCnt="0"/>
      <dgm:spPr/>
    </dgm:pt>
    <dgm:pt modelId="{CF8A3AA5-ECE0-41C9-B4AD-B1E273533537}" type="pres">
      <dgm:prSet presAssocID="{78E988FC-C15B-49F7-A0AE-399825E1D7F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bäude"/>
        </a:ext>
      </dgm:extLst>
    </dgm:pt>
    <dgm:pt modelId="{024700F1-5EB0-4012-AA99-085E0712D572}" type="pres">
      <dgm:prSet presAssocID="{78E988FC-C15B-49F7-A0AE-399825E1D7F8}" presName="spaceRect" presStyleCnt="0"/>
      <dgm:spPr/>
    </dgm:pt>
    <dgm:pt modelId="{7E5A923C-31D2-44E4-A379-96F73CE3E0E2}" type="pres">
      <dgm:prSet presAssocID="{78E988FC-C15B-49F7-A0AE-399825E1D7F8}" presName="textRect" presStyleLbl="revTx" presStyleIdx="2" presStyleCnt="4">
        <dgm:presLayoutVars>
          <dgm:chMax val="1"/>
          <dgm:chPref val="1"/>
        </dgm:presLayoutVars>
      </dgm:prSet>
      <dgm:spPr/>
    </dgm:pt>
    <dgm:pt modelId="{871E23D1-A528-4C67-B5BB-917A49EEDA2E}" type="pres">
      <dgm:prSet presAssocID="{28656141-A31A-4D67-B313-01A2B7044793}" presName="sibTrans" presStyleCnt="0"/>
      <dgm:spPr/>
    </dgm:pt>
    <dgm:pt modelId="{CEB7AAE9-AC7C-495D-97A6-22DD12697AA3}" type="pres">
      <dgm:prSet presAssocID="{33563CA4-1C7C-4F43-A6FB-AC7CCBB09182}" presName="compNode" presStyleCnt="0"/>
      <dgm:spPr/>
    </dgm:pt>
    <dgm:pt modelId="{5E034A36-2EA0-4875-9150-786DE784B202}" type="pres">
      <dgm:prSet presAssocID="{33563CA4-1C7C-4F43-A6FB-AC7CCBB0918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C3231A8-964F-43CF-8A10-C648BC3EE908}" type="pres">
      <dgm:prSet presAssocID="{33563CA4-1C7C-4F43-A6FB-AC7CCBB09182}" presName="spaceRect" presStyleCnt="0"/>
      <dgm:spPr/>
    </dgm:pt>
    <dgm:pt modelId="{BD62A4D7-3445-4511-A202-000716EAD0FA}" type="pres">
      <dgm:prSet presAssocID="{33563CA4-1C7C-4F43-A6FB-AC7CCBB09182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0DB8511-6644-498B-835D-56798BD4B327}" type="presOf" srcId="{78E988FC-C15B-49F7-A0AE-399825E1D7F8}" destId="{7E5A923C-31D2-44E4-A379-96F73CE3E0E2}" srcOrd="0" destOrd="0" presId="urn:microsoft.com/office/officeart/2018/2/layout/IconLabelList"/>
    <dgm:cxn modelId="{04C56B2E-A09C-4C0B-BB90-8494D05C519C}" srcId="{414AAC62-F6B6-41B4-B4F0-50700FB55198}" destId="{33563CA4-1C7C-4F43-A6FB-AC7CCBB09182}" srcOrd="3" destOrd="0" parTransId="{372416E7-067B-43DB-817B-AA1546BC2037}" sibTransId="{915C015A-DD3B-4F9F-9104-2FDA3B110B64}"/>
    <dgm:cxn modelId="{67AC5F39-8AE0-4DDE-8B5B-1D0BB9BC2A56}" srcId="{414AAC62-F6B6-41B4-B4F0-50700FB55198}" destId="{78E988FC-C15B-49F7-A0AE-399825E1D7F8}" srcOrd="2" destOrd="0" parTransId="{F54957DB-B286-4713-8F06-339330A12D6C}" sibTransId="{28656141-A31A-4D67-B313-01A2B7044793}"/>
    <dgm:cxn modelId="{16A94C4F-A01B-4017-AC66-B3150C401396}" type="presOf" srcId="{F91CAA7A-02E8-4341-BD06-3FE0B8AB4591}" destId="{A5D2F2EC-B8DC-453D-87CB-21BCB0C14936}" srcOrd="0" destOrd="0" presId="urn:microsoft.com/office/officeart/2018/2/layout/IconLabelList"/>
    <dgm:cxn modelId="{B9B631C0-6BC7-4D34-9026-1530DD643BDE}" type="presOf" srcId="{33563CA4-1C7C-4F43-A6FB-AC7CCBB09182}" destId="{BD62A4D7-3445-4511-A202-000716EAD0FA}" srcOrd="0" destOrd="0" presId="urn:microsoft.com/office/officeart/2018/2/layout/IconLabelList"/>
    <dgm:cxn modelId="{B59266C1-1066-4DD6-9A78-CF686B2110BB}" type="presOf" srcId="{CA760576-A727-4377-8307-AAAC5D073C26}" destId="{A3B99557-8554-47A9-96CD-FC25001C2C05}" srcOrd="0" destOrd="0" presId="urn:microsoft.com/office/officeart/2018/2/layout/IconLabelList"/>
    <dgm:cxn modelId="{2325C1D7-96AB-48AB-B654-BA4510EB0D7D}" srcId="{414AAC62-F6B6-41B4-B4F0-50700FB55198}" destId="{F91CAA7A-02E8-4341-BD06-3FE0B8AB4591}" srcOrd="0" destOrd="0" parTransId="{1456A5F2-AAFA-4B1D-AC0F-DDDBE721EF8D}" sibTransId="{FCF8CFC3-CBB4-40E5-B4F6-1502C3605355}"/>
    <dgm:cxn modelId="{F60D8FF6-9B3D-424D-8F4E-FC2238772521}" type="presOf" srcId="{414AAC62-F6B6-41B4-B4F0-50700FB55198}" destId="{82752F3E-E1AE-4032-A0CC-ADFEC5418B63}" srcOrd="0" destOrd="0" presId="urn:microsoft.com/office/officeart/2018/2/layout/IconLabelList"/>
    <dgm:cxn modelId="{A0A7F0F6-661E-41D6-AD55-4D62390B4308}" srcId="{414AAC62-F6B6-41B4-B4F0-50700FB55198}" destId="{CA760576-A727-4377-8307-AAAC5D073C26}" srcOrd="1" destOrd="0" parTransId="{6250C8EA-DBF9-47A5-9CD5-3EDB3D92AABF}" sibTransId="{CC115C5E-0546-45D6-A201-9177FB8A3D05}"/>
    <dgm:cxn modelId="{118760A5-3B0E-4E03-A54F-8D75222BB473}" type="presParOf" srcId="{82752F3E-E1AE-4032-A0CC-ADFEC5418B63}" destId="{4B1B0278-988E-491A-90AD-C342CD0453D1}" srcOrd="0" destOrd="0" presId="urn:microsoft.com/office/officeart/2018/2/layout/IconLabelList"/>
    <dgm:cxn modelId="{07884428-55AF-4703-9B49-F4259CCE7ED4}" type="presParOf" srcId="{4B1B0278-988E-491A-90AD-C342CD0453D1}" destId="{A4B81A3D-C160-46D8-A350-86F636DAC58B}" srcOrd="0" destOrd="0" presId="urn:microsoft.com/office/officeart/2018/2/layout/IconLabelList"/>
    <dgm:cxn modelId="{0A43A95E-B45C-4C46-BD95-951465C50854}" type="presParOf" srcId="{4B1B0278-988E-491A-90AD-C342CD0453D1}" destId="{6981B8BC-5F4B-45D8-BC79-ED9B5736B8D5}" srcOrd="1" destOrd="0" presId="urn:microsoft.com/office/officeart/2018/2/layout/IconLabelList"/>
    <dgm:cxn modelId="{FFC82DAE-A29C-4472-9E6B-B47551DA191F}" type="presParOf" srcId="{4B1B0278-988E-491A-90AD-C342CD0453D1}" destId="{A5D2F2EC-B8DC-453D-87CB-21BCB0C14936}" srcOrd="2" destOrd="0" presId="urn:microsoft.com/office/officeart/2018/2/layout/IconLabelList"/>
    <dgm:cxn modelId="{5F450EB4-0ED1-4F00-BB69-172C57CC6FD9}" type="presParOf" srcId="{82752F3E-E1AE-4032-A0CC-ADFEC5418B63}" destId="{83590D17-328D-4A69-B04F-82DD66367EC9}" srcOrd="1" destOrd="0" presId="urn:microsoft.com/office/officeart/2018/2/layout/IconLabelList"/>
    <dgm:cxn modelId="{EC8416E6-ADA6-4314-93FD-E44151D5E2EA}" type="presParOf" srcId="{82752F3E-E1AE-4032-A0CC-ADFEC5418B63}" destId="{2DE274D7-E773-4BF8-B1EF-2F1CA3CA5C31}" srcOrd="2" destOrd="0" presId="urn:microsoft.com/office/officeart/2018/2/layout/IconLabelList"/>
    <dgm:cxn modelId="{E8F7E66C-7844-4734-8196-19DED35D5999}" type="presParOf" srcId="{2DE274D7-E773-4BF8-B1EF-2F1CA3CA5C31}" destId="{15B3AC9D-BB59-47F2-AC28-1D2B17BF3556}" srcOrd="0" destOrd="0" presId="urn:microsoft.com/office/officeart/2018/2/layout/IconLabelList"/>
    <dgm:cxn modelId="{C2F1FB48-F5BD-45C4-99F0-C9212B1F6DD9}" type="presParOf" srcId="{2DE274D7-E773-4BF8-B1EF-2F1CA3CA5C31}" destId="{358B3788-3EBF-4E03-ACAD-B41645EE0D20}" srcOrd="1" destOrd="0" presId="urn:microsoft.com/office/officeart/2018/2/layout/IconLabelList"/>
    <dgm:cxn modelId="{7E8E4774-9D88-4676-9F22-9D03CEB6FBBC}" type="presParOf" srcId="{2DE274D7-E773-4BF8-B1EF-2F1CA3CA5C31}" destId="{A3B99557-8554-47A9-96CD-FC25001C2C05}" srcOrd="2" destOrd="0" presId="urn:microsoft.com/office/officeart/2018/2/layout/IconLabelList"/>
    <dgm:cxn modelId="{FD722EA4-1711-4AF2-911E-B48121DA68A0}" type="presParOf" srcId="{82752F3E-E1AE-4032-A0CC-ADFEC5418B63}" destId="{6208AB5B-1AF1-4193-B0A1-CB940FF29A66}" srcOrd="3" destOrd="0" presId="urn:microsoft.com/office/officeart/2018/2/layout/IconLabelList"/>
    <dgm:cxn modelId="{B5ED0405-B226-43BB-85C2-1FE39CEE59F8}" type="presParOf" srcId="{82752F3E-E1AE-4032-A0CC-ADFEC5418B63}" destId="{3053A2C6-185D-4E69-98E8-0D0370E852EA}" srcOrd="4" destOrd="0" presId="urn:microsoft.com/office/officeart/2018/2/layout/IconLabelList"/>
    <dgm:cxn modelId="{FBC92AAE-30E5-4E92-839E-30DB618281B4}" type="presParOf" srcId="{3053A2C6-185D-4E69-98E8-0D0370E852EA}" destId="{CF8A3AA5-ECE0-41C9-B4AD-B1E273533537}" srcOrd="0" destOrd="0" presId="urn:microsoft.com/office/officeart/2018/2/layout/IconLabelList"/>
    <dgm:cxn modelId="{0FDD6712-2CAD-4AB8-A000-5CF4E9A5379C}" type="presParOf" srcId="{3053A2C6-185D-4E69-98E8-0D0370E852EA}" destId="{024700F1-5EB0-4012-AA99-085E0712D572}" srcOrd="1" destOrd="0" presId="urn:microsoft.com/office/officeart/2018/2/layout/IconLabelList"/>
    <dgm:cxn modelId="{A8684365-9FD8-4711-A1E1-2B127067FD6C}" type="presParOf" srcId="{3053A2C6-185D-4E69-98E8-0D0370E852EA}" destId="{7E5A923C-31D2-44E4-A379-96F73CE3E0E2}" srcOrd="2" destOrd="0" presId="urn:microsoft.com/office/officeart/2018/2/layout/IconLabelList"/>
    <dgm:cxn modelId="{7730CDC9-EBCF-4725-9FAE-716736FC4855}" type="presParOf" srcId="{82752F3E-E1AE-4032-A0CC-ADFEC5418B63}" destId="{871E23D1-A528-4C67-B5BB-917A49EEDA2E}" srcOrd="5" destOrd="0" presId="urn:microsoft.com/office/officeart/2018/2/layout/IconLabelList"/>
    <dgm:cxn modelId="{3C28255B-6EF2-403C-A84C-BAD448390F2B}" type="presParOf" srcId="{82752F3E-E1AE-4032-A0CC-ADFEC5418B63}" destId="{CEB7AAE9-AC7C-495D-97A6-22DD12697AA3}" srcOrd="6" destOrd="0" presId="urn:microsoft.com/office/officeart/2018/2/layout/IconLabelList"/>
    <dgm:cxn modelId="{991D6D09-1B71-4DF2-8ED6-CF93D1E18731}" type="presParOf" srcId="{CEB7AAE9-AC7C-495D-97A6-22DD12697AA3}" destId="{5E034A36-2EA0-4875-9150-786DE784B202}" srcOrd="0" destOrd="0" presId="urn:microsoft.com/office/officeart/2018/2/layout/IconLabelList"/>
    <dgm:cxn modelId="{A596BB78-958E-4E48-ADE8-5851AEA0BC3F}" type="presParOf" srcId="{CEB7AAE9-AC7C-495D-97A6-22DD12697AA3}" destId="{4C3231A8-964F-43CF-8A10-C648BC3EE908}" srcOrd="1" destOrd="0" presId="urn:microsoft.com/office/officeart/2018/2/layout/IconLabelList"/>
    <dgm:cxn modelId="{F74845BD-6176-4245-9ADF-F94FE8A43F8A}" type="presParOf" srcId="{CEB7AAE9-AC7C-495D-97A6-22DD12697AA3}" destId="{BD62A4D7-3445-4511-A202-000716EAD0FA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E687E1-0F24-47E9-BAF9-476E8BC93C71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F5B1D3-8593-4FF4-9430-86B7032784D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000" dirty="0"/>
            <a:t>Logistic Regression</a:t>
          </a:r>
        </a:p>
      </dgm:t>
    </dgm:pt>
    <dgm:pt modelId="{C10B054A-5EB2-4D88-8867-B956B469B7CA}" type="parTrans" cxnId="{7C38E629-8D04-42FE-ACB7-CA881D897869}">
      <dgm:prSet/>
      <dgm:spPr/>
      <dgm:t>
        <a:bodyPr/>
        <a:lstStyle/>
        <a:p>
          <a:endParaRPr lang="en-US"/>
        </a:p>
      </dgm:t>
    </dgm:pt>
    <dgm:pt modelId="{8A160B9E-F069-4F88-9A4F-70F0913882D7}" type="sibTrans" cxnId="{7C38E629-8D04-42FE-ACB7-CA881D897869}">
      <dgm:prSet/>
      <dgm:spPr/>
      <dgm:t>
        <a:bodyPr/>
        <a:lstStyle/>
        <a:p>
          <a:endParaRPr lang="en-US"/>
        </a:p>
      </dgm:t>
    </dgm:pt>
    <dgm:pt modelId="{E4A00A68-E660-4222-A5B0-68A921FFA14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000" dirty="0"/>
            <a:t>Mapping</a:t>
          </a:r>
        </a:p>
      </dgm:t>
    </dgm:pt>
    <dgm:pt modelId="{B51D4D24-2F36-4E81-9B4D-3F061FF566F9}" type="parTrans" cxnId="{7E27FFAF-011C-43F6-B9AD-A26AE88D1903}">
      <dgm:prSet/>
      <dgm:spPr/>
      <dgm:t>
        <a:bodyPr/>
        <a:lstStyle/>
        <a:p>
          <a:endParaRPr lang="en-US"/>
        </a:p>
      </dgm:t>
    </dgm:pt>
    <dgm:pt modelId="{799971E3-AE74-4D28-939C-589156CB5A87}" type="sibTrans" cxnId="{7E27FFAF-011C-43F6-B9AD-A26AE88D1903}">
      <dgm:prSet/>
      <dgm:spPr/>
      <dgm:t>
        <a:bodyPr/>
        <a:lstStyle/>
        <a:p>
          <a:endParaRPr lang="en-US"/>
        </a:p>
      </dgm:t>
    </dgm:pt>
    <dgm:pt modelId="{75A076E9-66B7-46B0-8283-0FDDEE8F995D}" type="pres">
      <dgm:prSet presAssocID="{B9E687E1-0F24-47E9-BAF9-476E8BC93C71}" presName="root" presStyleCnt="0">
        <dgm:presLayoutVars>
          <dgm:dir/>
          <dgm:resizeHandles val="exact"/>
        </dgm:presLayoutVars>
      </dgm:prSet>
      <dgm:spPr/>
    </dgm:pt>
    <dgm:pt modelId="{7C9A7842-E1C2-4456-8F93-378FF92A4F37}" type="pres">
      <dgm:prSet presAssocID="{D6F5B1D3-8593-4FF4-9430-86B7032784D9}" presName="compNode" presStyleCnt="0"/>
      <dgm:spPr/>
    </dgm:pt>
    <dgm:pt modelId="{3352BA7D-74A2-417E-9298-6A93DE9ADA4F}" type="pres">
      <dgm:prSet presAssocID="{D6F5B1D3-8593-4FF4-9430-86B7032784D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58723D3-3436-4593-99D1-DDE4967C22AD}" type="pres">
      <dgm:prSet presAssocID="{D6F5B1D3-8593-4FF4-9430-86B7032784D9}" presName="spaceRect" presStyleCnt="0"/>
      <dgm:spPr/>
    </dgm:pt>
    <dgm:pt modelId="{B7E515EB-19D6-4FCB-9566-B52B874CD22A}" type="pres">
      <dgm:prSet presAssocID="{D6F5B1D3-8593-4FF4-9430-86B7032784D9}" presName="textRect" presStyleLbl="revTx" presStyleIdx="0" presStyleCnt="2">
        <dgm:presLayoutVars>
          <dgm:chMax val="1"/>
          <dgm:chPref val="1"/>
        </dgm:presLayoutVars>
      </dgm:prSet>
      <dgm:spPr/>
    </dgm:pt>
    <dgm:pt modelId="{27880299-1CA3-4ED2-899F-3D23C75FF3D7}" type="pres">
      <dgm:prSet presAssocID="{8A160B9E-F069-4F88-9A4F-70F0913882D7}" presName="sibTrans" presStyleCnt="0"/>
      <dgm:spPr/>
    </dgm:pt>
    <dgm:pt modelId="{1FADD3FF-373E-4EDA-A53D-BC603E6F7BB0}" type="pres">
      <dgm:prSet presAssocID="{E4A00A68-E660-4222-A5B0-68A921FFA146}" presName="compNode" presStyleCnt="0"/>
      <dgm:spPr/>
    </dgm:pt>
    <dgm:pt modelId="{3D856AA5-7580-4613-8598-8A6515F99102}" type="pres">
      <dgm:prSet presAssocID="{E4A00A68-E660-4222-A5B0-68A921FFA146}" presName="iconRect" presStyleLbl="node1" presStyleIdx="1" presStyleCnt="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C7708DC0-C60F-4F77-AED8-E0687BBD00BA}" type="pres">
      <dgm:prSet presAssocID="{E4A00A68-E660-4222-A5B0-68A921FFA146}" presName="spaceRect" presStyleCnt="0"/>
      <dgm:spPr/>
    </dgm:pt>
    <dgm:pt modelId="{24133914-8024-4B30-80C4-489032952C7A}" type="pres">
      <dgm:prSet presAssocID="{E4A00A68-E660-4222-A5B0-68A921FFA14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C38E629-8D04-42FE-ACB7-CA881D897869}" srcId="{B9E687E1-0F24-47E9-BAF9-476E8BC93C71}" destId="{D6F5B1D3-8593-4FF4-9430-86B7032784D9}" srcOrd="0" destOrd="0" parTransId="{C10B054A-5EB2-4D88-8867-B956B469B7CA}" sibTransId="{8A160B9E-F069-4F88-9A4F-70F0913882D7}"/>
    <dgm:cxn modelId="{466F9434-AD51-4364-B5BB-6A3BB043DED2}" type="presOf" srcId="{D6F5B1D3-8593-4FF4-9430-86B7032784D9}" destId="{B7E515EB-19D6-4FCB-9566-B52B874CD22A}" srcOrd="0" destOrd="0" presId="urn:microsoft.com/office/officeart/2018/2/layout/IconLabelList"/>
    <dgm:cxn modelId="{5CFA9C93-B097-4516-BC3B-E45E5537AE99}" type="presOf" srcId="{B9E687E1-0F24-47E9-BAF9-476E8BC93C71}" destId="{75A076E9-66B7-46B0-8283-0FDDEE8F995D}" srcOrd="0" destOrd="0" presId="urn:microsoft.com/office/officeart/2018/2/layout/IconLabelList"/>
    <dgm:cxn modelId="{7E27FFAF-011C-43F6-B9AD-A26AE88D1903}" srcId="{B9E687E1-0F24-47E9-BAF9-476E8BC93C71}" destId="{E4A00A68-E660-4222-A5B0-68A921FFA146}" srcOrd="1" destOrd="0" parTransId="{B51D4D24-2F36-4E81-9B4D-3F061FF566F9}" sibTransId="{799971E3-AE74-4D28-939C-589156CB5A87}"/>
    <dgm:cxn modelId="{0A90B5B0-AB74-4E97-A8B3-7CDAD39F98DB}" type="presOf" srcId="{E4A00A68-E660-4222-A5B0-68A921FFA146}" destId="{24133914-8024-4B30-80C4-489032952C7A}" srcOrd="0" destOrd="0" presId="urn:microsoft.com/office/officeart/2018/2/layout/IconLabelList"/>
    <dgm:cxn modelId="{3DAD572E-2C54-48EC-840B-81608166EED1}" type="presParOf" srcId="{75A076E9-66B7-46B0-8283-0FDDEE8F995D}" destId="{7C9A7842-E1C2-4456-8F93-378FF92A4F37}" srcOrd="0" destOrd="0" presId="urn:microsoft.com/office/officeart/2018/2/layout/IconLabelList"/>
    <dgm:cxn modelId="{30224D6A-DD2A-49BA-B96A-0B291BB7F988}" type="presParOf" srcId="{7C9A7842-E1C2-4456-8F93-378FF92A4F37}" destId="{3352BA7D-74A2-417E-9298-6A93DE9ADA4F}" srcOrd="0" destOrd="0" presId="urn:microsoft.com/office/officeart/2018/2/layout/IconLabelList"/>
    <dgm:cxn modelId="{10D65040-0876-49D5-911F-022F215CC775}" type="presParOf" srcId="{7C9A7842-E1C2-4456-8F93-378FF92A4F37}" destId="{C58723D3-3436-4593-99D1-DDE4967C22AD}" srcOrd="1" destOrd="0" presId="urn:microsoft.com/office/officeart/2018/2/layout/IconLabelList"/>
    <dgm:cxn modelId="{45BC1F2C-E0CA-40AA-95C4-48109FF14C6D}" type="presParOf" srcId="{7C9A7842-E1C2-4456-8F93-378FF92A4F37}" destId="{B7E515EB-19D6-4FCB-9566-B52B874CD22A}" srcOrd="2" destOrd="0" presId="urn:microsoft.com/office/officeart/2018/2/layout/IconLabelList"/>
    <dgm:cxn modelId="{AF31A8D6-9B1E-4190-80E0-753C7BAF8F7A}" type="presParOf" srcId="{75A076E9-66B7-46B0-8283-0FDDEE8F995D}" destId="{27880299-1CA3-4ED2-899F-3D23C75FF3D7}" srcOrd="1" destOrd="0" presId="urn:microsoft.com/office/officeart/2018/2/layout/IconLabelList"/>
    <dgm:cxn modelId="{FAE8348E-B01C-4E72-84F1-CAE4757F09D0}" type="presParOf" srcId="{75A076E9-66B7-46B0-8283-0FDDEE8F995D}" destId="{1FADD3FF-373E-4EDA-A53D-BC603E6F7BB0}" srcOrd="2" destOrd="0" presId="urn:microsoft.com/office/officeart/2018/2/layout/IconLabelList"/>
    <dgm:cxn modelId="{291D83E1-E95D-425F-A7B5-250541CAFF5F}" type="presParOf" srcId="{1FADD3FF-373E-4EDA-A53D-BC603E6F7BB0}" destId="{3D856AA5-7580-4613-8598-8A6515F99102}" srcOrd="0" destOrd="0" presId="urn:microsoft.com/office/officeart/2018/2/layout/IconLabelList"/>
    <dgm:cxn modelId="{CDFCDD24-348C-43EC-A2AF-4A00F3FC292B}" type="presParOf" srcId="{1FADD3FF-373E-4EDA-A53D-BC603E6F7BB0}" destId="{C7708DC0-C60F-4F77-AED8-E0687BBD00BA}" srcOrd="1" destOrd="0" presId="urn:microsoft.com/office/officeart/2018/2/layout/IconLabelList"/>
    <dgm:cxn modelId="{0D97D881-609E-468B-B02F-A7E52D47EB24}" type="presParOf" srcId="{1FADD3FF-373E-4EDA-A53D-BC603E6F7BB0}" destId="{24133914-8024-4B30-80C4-489032952C7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3350B97-61BD-43AB-90C1-CA491076C886}" type="doc">
      <dgm:prSet loTypeId="urn:microsoft.com/office/officeart/2005/8/layout/arrow5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AD53BC-ECB9-4AC5-A4AB-B8C3790B34B2}">
      <dgm:prSet/>
      <dgm:spPr/>
      <dgm:t>
        <a:bodyPr/>
        <a:lstStyle/>
        <a:p>
          <a:r>
            <a:rPr lang="en-US"/>
            <a:t>Business Density</a:t>
          </a:r>
        </a:p>
      </dgm:t>
    </dgm:pt>
    <dgm:pt modelId="{BD310B1E-463F-4C41-8972-38D7520334E3}" type="parTrans" cxnId="{EE929060-12C7-49A0-AA54-F78C0732562D}">
      <dgm:prSet/>
      <dgm:spPr/>
      <dgm:t>
        <a:bodyPr/>
        <a:lstStyle/>
        <a:p>
          <a:endParaRPr lang="en-US"/>
        </a:p>
      </dgm:t>
    </dgm:pt>
    <dgm:pt modelId="{3A058668-96C3-46DA-AEBB-15286413D251}" type="sibTrans" cxnId="{EE929060-12C7-49A0-AA54-F78C0732562D}">
      <dgm:prSet/>
      <dgm:spPr/>
      <dgm:t>
        <a:bodyPr/>
        <a:lstStyle/>
        <a:p>
          <a:endParaRPr lang="en-US"/>
        </a:p>
      </dgm:t>
    </dgm:pt>
    <dgm:pt modelId="{0F2FA024-4CF6-4C4C-BDD9-E4CD0BF16E2A}">
      <dgm:prSet/>
      <dgm:spPr/>
      <dgm:t>
        <a:bodyPr/>
        <a:lstStyle/>
        <a:p>
          <a:r>
            <a:rPr lang="en-US"/>
            <a:t>Household Density</a:t>
          </a:r>
        </a:p>
      </dgm:t>
    </dgm:pt>
    <dgm:pt modelId="{CC2A3E50-866F-4E52-8274-87C170C44EA0}" type="parTrans" cxnId="{BC51A047-9F86-40EB-8144-42F54B3B8989}">
      <dgm:prSet/>
      <dgm:spPr/>
      <dgm:t>
        <a:bodyPr/>
        <a:lstStyle/>
        <a:p>
          <a:endParaRPr lang="en-US"/>
        </a:p>
      </dgm:t>
    </dgm:pt>
    <dgm:pt modelId="{8AE74B07-8E5B-40A2-A687-E00515CA6970}" type="sibTrans" cxnId="{BC51A047-9F86-40EB-8144-42F54B3B8989}">
      <dgm:prSet/>
      <dgm:spPr/>
      <dgm:t>
        <a:bodyPr/>
        <a:lstStyle/>
        <a:p>
          <a:endParaRPr lang="en-US"/>
        </a:p>
      </dgm:t>
    </dgm:pt>
    <dgm:pt modelId="{68B2F8D0-80C3-473C-9BDE-05725FB4EDD8}">
      <dgm:prSet/>
      <dgm:spPr/>
      <dgm:t>
        <a:bodyPr/>
        <a:lstStyle/>
        <a:p>
          <a:r>
            <a:rPr lang="en-US"/>
            <a:t>Public Transport Distance: </a:t>
          </a:r>
        </a:p>
      </dgm:t>
    </dgm:pt>
    <dgm:pt modelId="{09CFFD98-1057-4286-8E87-4CFAE15A2CD4}" type="parTrans" cxnId="{A85C6CB1-7102-4EED-88CD-BE37DD078BB6}">
      <dgm:prSet/>
      <dgm:spPr/>
      <dgm:t>
        <a:bodyPr/>
        <a:lstStyle/>
        <a:p>
          <a:endParaRPr lang="en-US"/>
        </a:p>
      </dgm:t>
    </dgm:pt>
    <dgm:pt modelId="{1031E835-D016-4AF5-B7F8-96FE416199B8}" type="sibTrans" cxnId="{A85C6CB1-7102-4EED-88CD-BE37DD078BB6}">
      <dgm:prSet/>
      <dgm:spPr/>
      <dgm:t>
        <a:bodyPr/>
        <a:lstStyle/>
        <a:p>
          <a:endParaRPr lang="en-US"/>
        </a:p>
      </dgm:t>
    </dgm:pt>
    <dgm:pt modelId="{1A578F36-46AB-46DF-AC84-2DB49D087B28}">
      <dgm:prSet/>
      <dgm:spPr/>
      <dgm:t>
        <a:bodyPr/>
        <a:lstStyle/>
        <a:p>
          <a:r>
            <a:rPr lang="en-US"/>
            <a:t>Migros within 500 m</a:t>
          </a:r>
        </a:p>
      </dgm:t>
    </dgm:pt>
    <dgm:pt modelId="{05838812-5087-475C-8F17-393CEB708F61}" type="parTrans" cxnId="{7F030104-5953-4DC6-BD9E-6162399D475F}">
      <dgm:prSet/>
      <dgm:spPr/>
      <dgm:t>
        <a:bodyPr/>
        <a:lstStyle/>
        <a:p>
          <a:endParaRPr lang="en-US"/>
        </a:p>
      </dgm:t>
    </dgm:pt>
    <dgm:pt modelId="{81FFE3E5-4792-4614-AA1A-E37FBB99AE5F}" type="sibTrans" cxnId="{7F030104-5953-4DC6-BD9E-6162399D475F}">
      <dgm:prSet/>
      <dgm:spPr/>
      <dgm:t>
        <a:bodyPr/>
        <a:lstStyle/>
        <a:p>
          <a:endParaRPr lang="en-US"/>
        </a:p>
      </dgm:t>
    </dgm:pt>
    <dgm:pt modelId="{9257B246-D4E7-3B44-822C-7C29382D3800}" type="pres">
      <dgm:prSet presAssocID="{F3350B97-61BD-43AB-90C1-CA491076C886}" presName="diagram" presStyleCnt="0">
        <dgm:presLayoutVars>
          <dgm:dir/>
          <dgm:resizeHandles val="exact"/>
        </dgm:presLayoutVars>
      </dgm:prSet>
      <dgm:spPr/>
    </dgm:pt>
    <dgm:pt modelId="{7F734B19-F6B7-B04C-8640-D04080F1D7DE}" type="pres">
      <dgm:prSet presAssocID="{45AD53BC-ECB9-4AC5-A4AB-B8C3790B34B2}" presName="arrow" presStyleLbl="node1" presStyleIdx="0" presStyleCnt="4">
        <dgm:presLayoutVars>
          <dgm:bulletEnabled val="1"/>
        </dgm:presLayoutVars>
      </dgm:prSet>
      <dgm:spPr/>
    </dgm:pt>
    <dgm:pt modelId="{6BA5369B-5367-FC49-B083-26A3814465D6}" type="pres">
      <dgm:prSet presAssocID="{0F2FA024-4CF6-4C4C-BDD9-E4CD0BF16E2A}" presName="arrow" presStyleLbl="node1" presStyleIdx="1" presStyleCnt="4">
        <dgm:presLayoutVars>
          <dgm:bulletEnabled val="1"/>
        </dgm:presLayoutVars>
      </dgm:prSet>
      <dgm:spPr/>
    </dgm:pt>
    <dgm:pt modelId="{1520CC9D-62D5-104C-9E7A-D8284C3BE5AD}" type="pres">
      <dgm:prSet presAssocID="{68B2F8D0-80C3-473C-9BDE-05725FB4EDD8}" presName="arrow" presStyleLbl="node1" presStyleIdx="2" presStyleCnt="4">
        <dgm:presLayoutVars>
          <dgm:bulletEnabled val="1"/>
        </dgm:presLayoutVars>
      </dgm:prSet>
      <dgm:spPr/>
    </dgm:pt>
    <dgm:pt modelId="{B865885C-BA95-8148-9034-DCF2C6C397C0}" type="pres">
      <dgm:prSet presAssocID="{1A578F36-46AB-46DF-AC84-2DB49D087B28}" presName="arrow" presStyleLbl="node1" presStyleIdx="3" presStyleCnt="4">
        <dgm:presLayoutVars>
          <dgm:bulletEnabled val="1"/>
        </dgm:presLayoutVars>
      </dgm:prSet>
      <dgm:spPr/>
    </dgm:pt>
  </dgm:ptLst>
  <dgm:cxnLst>
    <dgm:cxn modelId="{7F030104-5953-4DC6-BD9E-6162399D475F}" srcId="{F3350B97-61BD-43AB-90C1-CA491076C886}" destId="{1A578F36-46AB-46DF-AC84-2DB49D087B28}" srcOrd="3" destOrd="0" parTransId="{05838812-5087-475C-8F17-393CEB708F61}" sibTransId="{81FFE3E5-4792-4614-AA1A-E37FBB99AE5F}"/>
    <dgm:cxn modelId="{DCFC8305-73B4-D74F-8A2A-A8CDF2FFBA02}" type="presOf" srcId="{45AD53BC-ECB9-4AC5-A4AB-B8C3790B34B2}" destId="{7F734B19-F6B7-B04C-8640-D04080F1D7DE}" srcOrd="0" destOrd="0" presId="urn:microsoft.com/office/officeart/2005/8/layout/arrow5"/>
    <dgm:cxn modelId="{CA422313-EBD5-1D48-BA86-DC7A1F66C53C}" type="presOf" srcId="{F3350B97-61BD-43AB-90C1-CA491076C886}" destId="{9257B246-D4E7-3B44-822C-7C29382D3800}" srcOrd="0" destOrd="0" presId="urn:microsoft.com/office/officeart/2005/8/layout/arrow5"/>
    <dgm:cxn modelId="{BC51A047-9F86-40EB-8144-42F54B3B8989}" srcId="{F3350B97-61BD-43AB-90C1-CA491076C886}" destId="{0F2FA024-4CF6-4C4C-BDD9-E4CD0BF16E2A}" srcOrd="1" destOrd="0" parTransId="{CC2A3E50-866F-4E52-8274-87C170C44EA0}" sibTransId="{8AE74B07-8E5B-40A2-A687-E00515CA6970}"/>
    <dgm:cxn modelId="{EE929060-12C7-49A0-AA54-F78C0732562D}" srcId="{F3350B97-61BD-43AB-90C1-CA491076C886}" destId="{45AD53BC-ECB9-4AC5-A4AB-B8C3790B34B2}" srcOrd="0" destOrd="0" parTransId="{BD310B1E-463F-4C41-8972-38D7520334E3}" sibTransId="{3A058668-96C3-46DA-AEBB-15286413D251}"/>
    <dgm:cxn modelId="{AF3CE669-D03D-E642-BBB7-31EACAB3CB23}" type="presOf" srcId="{1A578F36-46AB-46DF-AC84-2DB49D087B28}" destId="{B865885C-BA95-8148-9034-DCF2C6C397C0}" srcOrd="0" destOrd="0" presId="urn:microsoft.com/office/officeart/2005/8/layout/arrow5"/>
    <dgm:cxn modelId="{A85C6CB1-7102-4EED-88CD-BE37DD078BB6}" srcId="{F3350B97-61BD-43AB-90C1-CA491076C886}" destId="{68B2F8D0-80C3-473C-9BDE-05725FB4EDD8}" srcOrd="2" destOrd="0" parTransId="{09CFFD98-1057-4286-8E87-4CFAE15A2CD4}" sibTransId="{1031E835-D016-4AF5-B7F8-96FE416199B8}"/>
    <dgm:cxn modelId="{67C942D3-43EA-0749-A8A8-0FCBB8C28EC2}" type="presOf" srcId="{68B2F8D0-80C3-473C-9BDE-05725FB4EDD8}" destId="{1520CC9D-62D5-104C-9E7A-D8284C3BE5AD}" srcOrd="0" destOrd="0" presId="urn:microsoft.com/office/officeart/2005/8/layout/arrow5"/>
    <dgm:cxn modelId="{01E054DF-C215-3846-BEFC-B894FA4E2FC5}" type="presOf" srcId="{0F2FA024-4CF6-4C4C-BDD9-E4CD0BF16E2A}" destId="{6BA5369B-5367-FC49-B083-26A3814465D6}" srcOrd="0" destOrd="0" presId="urn:microsoft.com/office/officeart/2005/8/layout/arrow5"/>
    <dgm:cxn modelId="{653504F5-D01C-0E44-B3B5-E7164EEADEC7}" type="presParOf" srcId="{9257B246-D4E7-3B44-822C-7C29382D3800}" destId="{7F734B19-F6B7-B04C-8640-D04080F1D7DE}" srcOrd="0" destOrd="0" presId="urn:microsoft.com/office/officeart/2005/8/layout/arrow5"/>
    <dgm:cxn modelId="{0A5661A5-DCFA-4E49-8CED-DD8B04F9E85E}" type="presParOf" srcId="{9257B246-D4E7-3B44-822C-7C29382D3800}" destId="{6BA5369B-5367-FC49-B083-26A3814465D6}" srcOrd="1" destOrd="0" presId="urn:microsoft.com/office/officeart/2005/8/layout/arrow5"/>
    <dgm:cxn modelId="{D9004EB5-5D4E-C245-83E5-9D427D4D178C}" type="presParOf" srcId="{9257B246-D4E7-3B44-822C-7C29382D3800}" destId="{1520CC9D-62D5-104C-9E7A-D8284C3BE5AD}" srcOrd="2" destOrd="0" presId="urn:microsoft.com/office/officeart/2005/8/layout/arrow5"/>
    <dgm:cxn modelId="{7F7A736B-DF09-7247-8125-4FE2A16A895B}" type="presParOf" srcId="{9257B246-D4E7-3B44-822C-7C29382D3800}" destId="{B865885C-BA95-8148-9034-DCF2C6C397C0}" srcOrd="3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B4FE2A-7A95-4852-92BB-FF5DDECE2CC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38C041-8EF8-4AF3-A2AD-B5BC50AC88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000" dirty="0"/>
            <a:t>Conclusion</a:t>
          </a:r>
        </a:p>
      </dgm:t>
    </dgm:pt>
    <dgm:pt modelId="{4C928D23-8C08-401D-8447-8C0A0BFE16ED}" type="parTrans" cxnId="{9C6D1A22-617F-4B37-9D08-58E70483DB0E}">
      <dgm:prSet/>
      <dgm:spPr/>
      <dgm:t>
        <a:bodyPr/>
        <a:lstStyle/>
        <a:p>
          <a:endParaRPr lang="en-US"/>
        </a:p>
      </dgm:t>
    </dgm:pt>
    <dgm:pt modelId="{58A3124E-26B8-4D48-B783-3AA2DCBFB907}" type="sibTrans" cxnId="{9C6D1A22-617F-4B37-9D08-58E70483DB0E}">
      <dgm:prSet/>
      <dgm:spPr/>
      <dgm:t>
        <a:bodyPr/>
        <a:lstStyle/>
        <a:p>
          <a:endParaRPr lang="en-US"/>
        </a:p>
      </dgm:t>
    </dgm:pt>
    <dgm:pt modelId="{516A6556-9570-4BE5-98B2-100AD51904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000" dirty="0"/>
            <a:t>Next steps</a:t>
          </a:r>
        </a:p>
      </dgm:t>
    </dgm:pt>
    <dgm:pt modelId="{9EB7EDB8-FD74-48A0-9F4B-21FC2AC5EFEA}" type="parTrans" cxnId="{85EBE51C-3302-4CBD-BAE4-E63865BACED2}">
      <dgm:prSet/>
      <dgm:spPr/>
      <dgm:t>
        <a:bodyPr/>
        <a:lstStyle/>
        <a:p>
          <a:endParaRPr lang="en-US"/>
        </a:p>
      </dgm:t>
    </dgm:pt>
    <dgm:pt modelId="{B7171E69-8BF2-4EA7-9561-8D7708742090}" type="sibTrans" cxnId="{85EBE51C-3302-4CBD-BAE4-E63865BACED2}">
      <dgm:prSet/>
      <dgm:spPr/>
      <dgm:t>
        <a:bodyPr/>
        <a:lstStyle/>
        <a:p>
          <a:endParaRPr lang="en-US"/>
        </a:p>
      </dgm:t>
    </dgm:pt>
    <dgm:pt modelId="{E71F2902-449F-494F-9792-21BFF1BB4EAD}" type="pres">
      <dgm:prSet presAssocID="{C4B4FE2A-7A95-4852-92BB-FF5DDECE2CC2}" presName="root" presStyleCnt="0">
        <dgm:presLayoutVars>
          <dgm:dir/>
          <dgm:resizeHandles val="exact"/>
        </dgm:presLayoutVars>
      </dgm:prSet>
      <dgm:spPr/>
    </dgm:pt>
    <dgm:pt modelId="{9C90C5CF-CA66-4685-88B1-B9C0B43994D9}" type="pres">
      <dgm:prSet presAssocID="{5F38C041-8EF8-4AF3-A2AD-B5BC50AC8853}" presName="compNode" presStyleCnt="0"/>
      <dgm:spPr/>
    </dgm:pt>
    <dgm:pt modelId="{BCB305D1-F8A2-41FB-ADB0-E68862E066F6}" type="pres">
      <dgm:prSet presAssocID="{5F38C041-8EF8-4AF3-A2AD-B5BC50AC885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228A5248-442A-4A93-A158-9131C68C98DA}" type="pres">
      <dgm:prSet presAssocID="{5F38C041-8EF8-4AF3-A2AD-B5BC50AC8853}" presName="spaceRect" presStyleCnt="0"/>
      <dgm:spPr/>
    </dgm:pt>
    <dgm:pt modelId="{DEC112A1-4B91-4989-A1CA-DB2C0E6AD038}" type="pres">
      <dgm:prSet presAssocID="{5F38C041-8EF8-4AF3-A2AD-B5BC50AC8853}" presName="textRect" presStyleLbl="revTx" presStyleIdx="0" presStyleCnt="2">
        <dgm:presLayoutVars>
          <dgm:chMax val="1"/>
          <dgm:chPref val="1"/>
        </dgm:presLayoutVars>
      </dgm:prSet>
      <dgm:spPr/>
    </dgm:pt>
    <dgm:pt modelId="{C4F56AB6-3B97-476F-9008-BE9F6E69E81F}" type="pres">
      <dgm:prSet presAssocID="{58A3124E-26B8-4D48-B783-3AA2DCBFB907}" presName="sibTrans" presStyleCnt="0"/>
      <dgm:spPr/>
    </dgm:pt>
    <dgm:pt modelId="{A3FA7212-2F04-44CE-B9F3-3B3A2DCBF825}" type="pres">
      <dgm:prSet presAssocID="{516A6556-9570-4BE5-98B2-100AD51904D5}" presName="compNode" presStyleCnt="0"/>
      <dgm:spPr/>
    </dgm:pt>
    <dgm:pt modelId="{A1B2EB73-7D48-4F9A-A1D4-06CD57491752}" type="pres">
      <dgm:prSet presAssocID="{516A6556-9570-4BE5-98B2-100AD51904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7C1328DA-AF95-42A6-98CF-E11C16069405}" type="pres">
      <dgm:prSet presAssocID="{516A6556-9570-4BE5-98B2-100AD51904D5}" presName="spaceRect" presStyleCnt="0"/>
      <dgm:spPr/>
    </dgm:pt>
    <dgm:pt modelId="{6806EF2E-55A0-4C47-B6FD-96C4D18C65B0}" type="pres">
      <dgm:prSet presAssocID="{516A6556-9570-4BE5-98B2-100AD51904D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9D68F0B-F464-483A-A5DD-763D9402FBA2}" type="presOf" srcId="{5F38C041-8EF8-4AF3-A2AD-B5BC50AC8853}" destId="{DEC112A1-4B91-4989-A1CA-DB2C0E6AD038}" srcOrd="0" destOrd="0" presId="urn:microsoft.com/office/officeart/2018/2/layout/IconLabelList"/>
    <dgm:cxn modelId="{85EBE51C-3302-4CBD-BAE4-E63865BACED2}" srcId="{C4B4FE2A-7A95-4852-92BB-FF5DDECE2CC2}" destId="{516A6556-9570-4BE5-98B2-100AD51904D5}" srcOrd="1" destOrd="0" parTransId="{9EB7EDB8-FD74-48A0-9F4B-21FC2AC5EFEA}" sibTransId="{B7171E69-8BF2-4EA7-9561-8D7708742090}"/>
    <dgm:cxn modelId="{9C6D1A22-617F-4B37-9D08-58E70483DB0E}" srcId="{C4B4FE2A-7A95-4852-92BB-FF5DDECE2CC2}" destId="{5F38C041-8EF8-4AF3-A2AD-B5BC50AC8853}" srcOrd="0" destOrd="0" parTransId="{4C928D23-8C08-401D-8447-8C0A0BFE16ED}" sibTransId="{58A3124E-26B8-4D48-B783-3AA2DCBFB907}"/>
    <dgm:cxn modelId="{D0950F68-F89A-4851-B684-F78984F60FEA}" type="presOf" srcId="{C4B4FE2A-7A95-4852-92BB-FF5DDECE2CC2}" destId="{E71F2902-449F-494F-9792-21BFF1BB4EAD}" srcOrd="0" destOrd="0" presId="urn:microsoft.com/office/officeart/2018/2/layout/IconLabelList"/>
    <dgm:cxn modelId="{5F3F749F-416E-4220-B04C-87F9B29D6B8A}" type="presOf" srcId="{516A6556-9570-4BE5-98B2-100AD51904D5}" destId="{6806EF2E-55A0-4C47-B6FD-96C4D18C65B0}" srcOrd="0" destOrd="0" presId="urn:microsoft.com/office/officeart/2018/2/layout/IconLabelList"/>
    <dgm:cxn modelId="{3340C34F-6975-47B4-8F2C-B8CAF5D89B1E}" type="presParOf" srcId="{E71F2902-449F-494F-9792-21BFF1BB4EAD}" destId="{9C90C5CF-CA66-4685-88B1-B9C0B43994D9}" srcOrd="0" destOrd="0" presId="urn:microsoft.com/office/officeart/2018/2/layout/IconLabelList"/>
    <dgm:cxn modelId="{FA88453A-B2BF-4592-9848-EB00A758EF13}" type="presParOf" srcId="{9C90C5CF-CA66-4685-88B1-B9C0B43994D9}" destId="{BCB305D1-F8A2-41FB-ADB0-E68862E066F6}" srcOrd="0" destOrd="0" presId="urn:microsoft.com/office/officeart/2018/2/layout/IconLabelList"/>
    <dgm:cxn modelId="{4E7DA868-4EB2-4A2C-A9D7-840CCA67711F}" type="presParOf" srcId="{9C90C5CF-CA66-4685-88B1-B9C0B43994D9}" destId="{228A5248-442A-4A93-A158-9131C68C98DA}" srcOrd="1" destOrd="0" presId="urn:microsoft.com/office/officeart/2018/2/layout/IconLabelList"/>
    <dgm:cxn modelId="{C22EE856-D1EB-4B20-AC37-2F9545599A80}" type="presParOf" srcId="{9C90C5CF-CA66-4685-88B1-B9C0B43994D9}" destId="{DEC112A1-4B91-4989-A1CA-DB2C0E6AD038}" srcOrd="2" destOrd="0" presId="urn:microsoft.com/office/officeart/2018/2/layout/IconLabelList"/>
    <dgm:cxn modelId="{A1BE28B6-D337-46F5-97BD-370613ED2127}" type="presParOf" srcId="{E71F2902-449F-494F-9792-21BFF1BB4EAD}" destId="{C4F56AB6-3B97-476F-9008-BE9F6E69E81F}" srcOrd="1" destOrd="0" presId="urn:microsoft.com/office/officeart/2018/2/layout/IconLabelList"/>
    <dgm:cxn modelId="{2AC6F1EB-6E63-4A5B-A787-141EA998319A}" type="presParOf" srcId="{E71F2902-449F-494F-9792-21BFF1BB4EAD}" destId="{A3FA7212-2F04-44CE-B9F3-3B3A2DCBF825}" srcOrd="2" destOrd="0" presId="urn:microsoft.com/office/officeart/2018/2/layout/IconLabelList"/>
    <dgm:cxn modelId="{4130A397-9FA3-4CAF-93EA-9746680142FB}" type="presParOf" srcId="{A3FA7212-2F04-44CE-B9F3-3B3A2DCBF825}" destId="{A1B2EB73-7D48-4F9A-A1D4-06CD57491752}" srcOrd="0" destOrd="0" presId="urn:microsoft.com/office/officeart/2018/2/layout/IconLabelList"/>
    <dgm:cxn modelId="{F86A5A21-437E-4F5A-A8C8-D22054FE7BF2}" type="presParOf" srcId="{A3FA7212-2F04-44CE-B9F3-3B3A2DCBF825}" destId="{7C1328DA-AF95-42A6-98CF-E11C16069405}" srcOrd="1" destOrd="0" presId="urn:microsoft.com/office/officeart/2018/2/layout/IconLabelList"/>
    <dgm:cxn modelId="{4F5F8CFB-463E-46E8-83FD-153AC619560E}" type="presParOf" srcId="{A3FA7212-2F04-44CE-B9F3-3B3A2DCBF825}" destId="{6806EF2E-55A0-4C47-B6FD-96C4D18C65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4815E42-3E58-B34E-9383-5CA78C56C67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453D783-05CD-D74D-97AD-A5470D7344B2}">
      <dgm:prSet phldrT="[Text]"/>
      <dgm:spPr/>
      <dgm:t>
        <a:bodyPr/>
        <a:lstStyle/>
        <a:p>
          <a:r>
            <a:rPr lang="de-DE" dirty="0"/>
            <a:t>Review Model</a:t>
          </a:r>
        </a:p>
      </dgm:t>
    </dgm:pt>
    <dgm:pt modelId="{8E340E58-93AA-AC47-A240-BA2A497FA278}" type="parTrans" cxnId="{C7429B9C-F24A-444B-BC11-D600EAC1EE20}">
      <dgm:prSet/>
      <dgm:spPr/>
      <dgm:t>
        <a:bodyPr/>
        <a:lstStyle/>
        <a:p>
          <a:endParaRPr lang="de-DE"/>
        </a:p>
      </dgm:t>
    </dgm:pt>
    <dgm:pt modelId="{DDC9F4A8-54AC-9A4C-8BE7-4737D49DEF23}" type="sibTrans" cxnId="{C7429B9C-F24A-444B-BC11-D600EAC1EE20}">
      <dgm:prSet/>
      <dgm:spPr/>
      <dgm:t>
        <a:bodyPr/>
        <a:lstStyle/>
        <a:p>
          <a:endParaRPr lang="de-DE"/>
        </a:p>
      </dgm:t>
    </dgm:pt>
    <dgm:pt modelId="{F6535385-AD23-EE46-AF5C-2C5E3FBF7129}">
      <dgm:prSet phldrT="[Text]"/>
      <dgm:spPr/>
      <dgm:t>
        <a:bodyPr/>
        <a:lstStyle/>
        <a:p>
          <a:r>
            <a:rPr lang="de-DE" dirty="0"/>
            <a:t>More Data</a:t>
          </a:r>
        </a:p>
      </dgm:t>
    </dgm:pt>
    <dgm:pt modelId="{AA4C6063-C101-3E40-AB33-F1FCF9C9B23D}" type="parTrans" cxnId="{A7A2C310-AB4F-3149-9D8D-A0F3484BA3DA}">
      <dgm:prSet/>
      <dgm:spPr/>
      <dgm:t>
        <a:bodyPr/>
        <a:lstStyle/>
        <a:p>
          <a:endParaRPr lang="de-DE"/>
        </a:p>
      </dgm:t>
    </dgm:pt>
    <dgm:pt modelId="{E9E2240F-B8B8-704B-9528-3F1D499F39C0}" type="sibTrans" cxnId="{A7A2C310-AB4F-3149-9D8D-A0F3484BA3DA}">
      <dgm:prSet/>
      <dgm:spPr/>
      <dgm:t>
        <a:bodyPr/>
        <a:lstStyle/>
        <a:p>
          <a:endParaRPr lang="de-DE"/>
        </a:p>
      </dgm:t>
    </dgm:pt>
    <dgm:pt modelId="{F645AD29-ADDC-1A42-91C2-52753F4FC49C}">
      <dgm:prSet phldrT="[Text]"/>
      <dgm:spPr/>
      <dgm:t>
        <a:bodyPr/>
        <a:lstStyle/>
        <a:p>
          <a:r>
            <a:rPr lang="de-DE" dirty="0"/>
            <a:t>Different Model</a:t>
          </a:r>
        </a:p>
      </dgm:t>
    </dgm:pt>
    <dgm:pt modelId="{ACD28395-C32F-4A43-96CD-919F05016991}" type="parTrans" cxnId="{13A16345-22B9-B64B-8E1C-1357E00FCC0D}">
      <dgm:prSet/>
      <dgm:spPr/>
      <dgm:t>
        <a:bodyPr/>
        <a:lstStyle/>
        <a:p>
          <a:endParaRPr lang="de-DE"/>
        </a:p>
      </dgm:t>
    </dgm:pt>
    <dgm:pt modelId="{D25F5553-F0DE-3043-8BA8-67E10BBEE069}" type="sibTrans" cxnId="{13A16345-22B9-B64B-8E1C-1357E00FCC0D}">
      <dgm:prSet/>
      <dgm:spPr/>
      <dgm:t>
        <a:bodyPr/>
        <a:lstStyle/>
        <a:p>
          <a:endParaRPr lang="de-DE"/>
        </a:p>
      </dgm:t>
    </dgm:pt>
    <dgm:pt modelId="{37F28936-8376-0148-BEBA-2173B22E1283}" type="pres">
      <dgm:prSet presAssocID="{D4815E42-3E58-B34E-9383-5CA78C56C673}" presName="Name0" presStyleCnt="0">
        <dgm:presLayoutVars>
          <dgm:dir/>
          <dgm:animLvl val="lvl"/>
          <dgm:resizeHandles val="exact"/>
        </dgm:presLayoutVars>
      </dgm:prSet>
      <dgm:spPr/>
    </dgm:pt>
    <dgm:pt modelId="{2FFB1826-520C-D944-838B-15A9A9BD3288}" type="pres">
      <dgm:prSet presAssocID="{9453D783-05CD-D74D-97AD-A5470D7344B2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775A866B-E965-E54D-84EC-455A0A871516}" type="pres">
      <dgm:prSet presAssocID="{DDC9F4A8-54AC-9A4C-8BE7-4737D49DEF23}" presName="parTxOnlySpace" presStyleCnt="0"/>
      <dgm:spPr/>
    </dgm:pt>
    <dgm:pt modelId="{60BA9197-FDB0-254C-A376-EE8B96CBAB00}" type="pres">
      <dgm:prSet presAssocID="{F6535385-AD23-EE46-AF5C-2C5E3FBF7129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75B79B1-587E-684B-822E-0DB0E8BA3F81}" type="pres">
      <dgm:prSet presAssocID="{E9E2240F-B8B8-704B-9528-3F1D499F39C0}" presName="parTxOnlySpace" presStyleCnt="0"/>
      <dgm:spPr/>
    </dgm:pt>
    <dgm:pt modelId="{2176488D-47A2-3946-8307-255BBA9D4783}" type="pres">
      <dgm:prSet presAssocID="{F645AD29-ADDC-1A42-91C2-52753F4FC49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7A2C310-AB4F-3149-9D8D-A0F3484BA3DA}" srcId="{D4815E42-3E58-B34E-9383-5CA78C56C673}" destId="{F6535385-AD23-EE46-AF5C-2C5E3FBF7129}" srcOrd="1" destOrd="0" parTransId="{AA4C6063-C101-3E40-AB33-F1FCF9C9B23D}" sibTransId="{E9E2240F-B8B8-704B-9528-3F1D499F39C0}"/>
    <dgm:cxn modelId="{13A16345-22B9-B64B-8E1C-1357E00FCC0D}" srcId="{D4815E42-3E58-B34E-9383-5CA78C56C673}" destId="{F645AD29-ADDC-1A42-91C2-52753F4FC49C}" srcOrd="2" destOrd="0" parTransId="{ACD28395-C32F-4A43-96CD-919F05016991}" sibTransId="{D25F5553-F0DE-3043-8BA8-67E10BBEE069}"/>
    <dgm:cxn modelId="{EBBC5E7E-440A-2B4A-AD3F-F7AE51B8CF6E}" type="presOf" srcId="{D4815E42-3E58-B34E-9383-5CA78C56C673}" destId="{37F28936-8376-0148-BEBA-2173B22E1283}" srcOrd="0" destOrd="0" presId="urn:microsoft.com/office/officeart/2005/8/layout/chevron1"/>
    <dgm:cxn modelId="{C7429B9C-F24A-444B-BC11-D600EAC1EE20}" srcId="{D4815E42-3E58-B34E-9383-5CA78C56C673}" destId="{9453D783-05CD-D74D-97AD-A5470D7344B2}" srcOrd="0" destOrd="0" parTransId="{8E340E58-93AA-AC47-A240-BA2A497FA278}" sibTransId="{DDC9F4A8-54AC-9A4C-8BE7-4737D49DEF23}"/>
    <dgm:cxn modelId="{63C7FEA5-7DE4-4540-AFDD-64E665BDEBD4}" type="presOf" srcId="{F645AD29-ADDC-1A42-91C2-52753F4FC49C}" destId="{2176488D-47A2-3946-8307-255BBA9D4783}" srcOrd="0" destOrd="0" presId="urn:microsoft.com/office/officeart/2005/8/layout/chevron1"/>
    <dgm:cxn modelId="{42BAB4E1-C68D-DB41-8931-44C85EC86651}" type="presOf" srcId="{9453D783-05CD-D74D-97AD-A5470D7344B2}" destId="{2FFB1826-520C-D944-838B-15A9A9BD3288}" srcOrd="0" destOrd="0" presId="urn:microsoft.com/office/officeart/2005/8/layout/chevron1"/>
    <dgm:cxn modelId="{94B34DFE-A06F-0140-A024-A984648BE0B8}" type="presOf" srcId="{F6535385-AD23-EE46-AF5C-2C5E3FBF7129}" destId="{60BA9197-FDB0-254C-A376-EE8B96CBAB00}" srcOrd="0" destOrd="0" presId="urn:microsoft.com/office/officeart/2005/8/layout/chevron1"/>
    <dgm:cxn modelId="{3070E5FC-E5FC-944D-B917-CD5AE6AC2F2A}" type="presParOf" srcId="{37F28936-8376-0148-BEBA-2173B22E1283}" destId="{2FFB1826-520C-D944-838B-15A9A9BD3288}" srcOrd="0" destOrd="0" presId="urn:microsoft.com/office/officeart/2005/8/layout/chevron1"/>
    <dgm:cxn modelId="{1E2CE923-9F42-BB42-83B3-7E44B0E31FE5}" type="presParOf" srcId="{37F28936-8376-0148-BEBA-2173B22E1283}" destId="{775A866B-E965-E54D-84EC-455A0A871516}" srcOrd="1" destOrd="0" presId="urn:microsoft.com/office/officeart/2005/8/layout/chevron1"/>
    <dgm:cxn modelId="{682EE341-1EDE-1941-9AA4-8061096818C1}" type="presParOf" srcId="{37F28936-8376-0148-BEBA-2173B22E1283}" destId="{60BA9197-FDB0-254C-A376-EE8B96CBAB00}" srcOrd="2" destOrd="0" presId="urn:microsoft.com/office/officeart/2005/8/layout/chevron1"/>
    <dgm:cxn modelId="{1B5CD082-0CC6-6741-BD4F-1B7F50B19654}" type="presParOf" srcId="{37F28936-8376-0148-BEBA-2173B22E1283}" destId="{B75B79B1-587E-684B-822E-0DB0E8BA3F81}" srcOrd="3" destOrd="0" presId="urn:microsoft.com/office/officeart/2005/8/layout/chevron1"/>
    <dgm:cxn modelId="{7F147418-832D-AE42-B155-7FC48914F235}" type="presParOf" srcId="{37F28936-8376-0148-BEBA-2173B22E1283}" destId="{2176488D-47A2-3946-8307-255BBA9D4783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4B4FE2A-7A95-4852-92BB-FF5DDECE2CC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38C041-8EF8-4AF3-A2AD-B5BC50AC885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000" dirty="0"/>
            <a:t>Questions</a:t>
          </a:r>
        </a:p>
      </dgm:t>
    </dgm:pt>
    <dgm:pt modelId="{4C928D23-8C08-401D-8447-8C0A0BFE16ED}" type="parTrans" cxnId="{9C6D1A22-617F-4B37-9D08-58E70483DB0E}">
      <dgm:prSet/>
      <dgm:spPr/>
      <dgm:t>
        <a:bodyPr/>
        <a:lstStyle/>
        <a:p>
          <a:endParaRPr lang="en-US"/>
        </a:p>
      </dgm:t>
    </dgm:pt>
    <dgm:pt modelId="{58A3124E-26B8-4D48-B783-3AA2DCBFB907}" type="sibTrans" cxnId="{9C6D1A22-617F-4B37-9D08-58E70483DB0E}">
      <dgm:prSet/>
      <dgm:spPr/>
      <dgm:t>
        <a:bodyPr/>
        <a:lstStyle/>
        <a:p>
          <a:endParaRPr lang="en-US"/>
        </a:p>
      </dgm:t>
    </dgm:pt>
    <dgm:pt modelId="{516A6556-9570-4BE5-98B2-100AD51904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000" dirty="0"/>
            <a:t>Discussion</a:t>
          </a:r>
        </a:p>
      </dgm:t>
    </dgm:pt>
    <dgm:pt modelId="{9EB7EDB8-FD74-48A0-9F4B-21FC2AC5EFEA}" type="parTrans" cxnId="{85EBE51C-3302-4CBD-BAE4-E63865BACED2}">
      <dgm:prSet/>
      <dgm:spPr/>
      <dgm:t>
        <a:bodyPr/>
        <a:lstStyle/>
        <a:p>
          <a:endParaRPr lang="en-US"/>
        </a:p>
      </dgm:t>
    </dgm:pt>
    <dgm:pt modelId="{B7171E69-8BF2-4EA7-9561-8D7708742090}" type="sibTrans" cxnId="{85EBE51C-3302-4CBD-BAE4-E63865BACED2}">
      <dgm:prSet/>
      <dgm:spPr/>
      <dgm:t>
        <a:bodyPr/>
        <a:lstStyle/>
        <a:p>
          <a:endParaRPr lang="en-US"/>
        </a:p>
      </dgm:t>
    </dgm:pt>
    <dgm:pt modelId="{E71F2902-449F-494F-9792-21BFF1BB4EAD}" type="pres">
      <dgm:prSet presAssocID="{C4B4FE2A-7A95-4852-92BB-FF5DDECE2CC2}" presName="root" presStyleCnt="0">
        <dgm:presLayoutVars>
          <dgm:dir/>
          <dgm:resizeHandles val="exact"/>
        </dgm:presLayoutVars>
      </dgm:prSet>
      <dgm:spPr/>
    </dgm:pt>
    <dgm:pt modelId="{9C90C5CF-CA66-4685-88B1-B9C0B43994D9}" type="pres">
      <dgm:prSet presAssocID="{5F38C041-8EF8-4AF3-A2AD-B5BC50AC8853}" presName="compNode" presStyleCnt="0"/>
      <dgm:spPr/>
    </dgm:pt>
    <dgm:pt modelId="{BCB305D1-F8A2-41FB-ADB0-E68862E066F6}" type="pres">
      <dgm:prSet presAssocID="{5F38C041-8EF8-4AF3-A2AD-B5BC50AC885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228A5248-442A-4A93-A158-9131C68C98DA}" type="pres">
      <dgm:prSet presAssocID="{5F38C041-8EF8-4AF3-A2AD-B5BC50AC8853}" presName="spaceRect" presStyleCnt="0"/>
      <dgm:spPr/>
    </dgm:pt>
    <dgm:pt modelId="{DEC112A1-4B91-4989-A1CA-DB2C0E6AD038}" type="pres">
      <dgm:prSet presAssocID="{5F38C041-8EF8-4AF3-A2AD-B5BC50AC8853}" presName="textRect" presStyleLbl="revTx" presStyleIdx="0" presStyleCnt="2">
        <dgm:presLayoutVars>
          <dgm:chMax val="1"/>
          <dgm:chPref val="1"/>
        </dgm:presLayoutVars>
      </dgm:prSet>
      <dgm:spPr/>
    </dgm:pt>
    <dgm:pt modelId="{C4F56AB6-3B97-476F-9008-BE9F6E69E81F}" type="pres">
      <dgm:prSet presAssocID="{58A3124E-26B8-4D48-B783-3AA2DCBFB907}" presName="sibTrans" presStyleCnt="0"/>
      <dgm:spPr/>
    </dgm:pt>
    <dgm:pt modelId="{A3FA7212-2F04-44CE-B9F3-3B3A2DCBF825}" type="pres">
      <dgm:prSet presAssocID="{516A6556-9570-4BE5-98B2-100AD51904D5}" presName="compNode" presStyleCnt="0"/>
      <dgm:spPr/>
    </dgm:pt>
    <dgm:pt modelId="{A1B2EB73-7D48-4F9A-A1D4-06CD57491752}" type="pres">
      <dgm:prSet presAssocID="{516A6556-9570-4BE5-98B2-100AD51904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7C1328DA-AF95-42A6-98CF-E11C16069405}" type="pres">
      <dgm:prSet presAssocID="{516A6556-9570-4BE5-98B2-100AD51904D5}" presName="spaceRect" presStyleCnt="0"/>
      <dgm:spPr/>
    </dgm:pt>
    <dgm:pt modelId="{6806EF2E-55A0-4C47-B6FD-96C4D18C65B0}" type="pres">
      <dgm:prSet presAssocID="{516A6556-9570-4BE5-98B2-100AD51904D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9D68F0B-F464-483A-A5DD-763D9402FBA2}" type="presOf" srcId="{5F38C041-8EF8-4AF3-A2AD-B5BC50AC8853}" destId="{DEC112A1-4B91-4989-A1CA-DB2C0E6AD038}" srcOrd="0" destOrd="0" presId="urn:microsoft.com/office/officeart/2018/2/layout/IconLabelList"/>
    <dgm:cxn modelId="{85EBE51C-3302-4CBD-BAE4-E63865BACED2}" srcId="{C4B4FE2A-7A95-4852-92BB-FF5DDECE2CC2}" destId="{516A6556-9570-4BE5-98B2-100AD51904D5}" srcOrd="1" destOrd="0" parTransId="{9EB7EDB8-FD74-48A0-9F4B-21FC2AC5EFEA}" sibTransId="{B7171E69-8BF2-4EA7-9561-8D7708742090}"/>
    <dgm:cxn modelId="{9C6D1A22-617F-4B37-9D08-58E70483DB0E}" srcId="{C4B4FE2A-7A95-4852-92BB-FF5DDECE2CC2}" destId="{5F38C041-8EF8-4AF3-A2AD-B5BC50AC8853}" srcOrd="0" destOrd="0" parTransId="{4C928D23-8C08-401D-8447-8C0A0BFE16ED}" sibTransId="{58A3124E-26B8-4D48-B783-3AA2DCBFB907}"/>
    <dgm:cxn modelId="{D0950F68-F89A-4851-B684-F78984F60FEA}" type="presOf" srcId="{C4B4FE2A-7A95-4852-92BB-FF5DDECE2CC2}" destId="{E71F2902-449F-494F-9792-21BFF1BB4EAD}" srcOrd="0" destOrd="0" presId="urn:microsoft.com/office/officeart/2018/2/layout/IconLabelList"/>
    <dgm:cxn modelId="{5F3F749F-416E-4220-B04C-87F9B29D6B8A}" type="presOf" srcId="{516A6556-9570-4BE5-98B2-100AD51904D5}" destId="{6806EF2E-55A0-4C47-B6FD-96C4D18C65B0}" srcOrd="0" destOrd="0" presId="urn:microsoft.com/office/officeart/2018/2/layout/IconLabelList"/>
    <dgm:cxn modelId="{3340C34F-6975-47B4-8F2C-B8CAF5D89B1E}" type="presParOf" srcId="{E71F2902-449F-494F-9792-21BFF1BB4EAD}" destId="{9C90C5CF-CA66-4685-88B1-B9C0B43994D9}" srcOrd="0" destOrd="0" presId="urn:microsoft.com/office/officeart/2018/2/layout/IconLabelList"/>
    <dgm:cxn modelId="{FA88453A-B2BF-4592-9848-EB00A758EF13}" type="presParOf" srcId="{9C90C5CF-CA66-4685-88B1-B9C0B43994D9}" destId="{BCB305D1-F8A2-41FB-ADB0-E68862E066F6}" srcOrd="0" destOrd="0" presId="urn:microsoft.com/office/officeart/2018/2/layout/IconLabelList"/>
    <dgm:cxn modelId="{4E7DA868-4EB2-4A2C-A9D7-840CCA67711F}" type="presParOf" srcId="{9C90C5CF-CA66-4685-88B1-B9C0B43994D9}" destId="{228A5248-442A-4A93-A158-9131C68C98DA}" srcOrd="1" destOrd="0" presId="urn:microsoft.com/office/officeart/2018/2/layout/IconLabelList"/>
    <dgm:cxn modelId="{C22EE856-D1EB-4B20-AC37-2F9545599A80}" type="presParOf" srcId="{9C90C5CF-CA66-4685-88B1-B9C0B43994D9}" destId="{DEC112A1-4B91-4989-A1CA-DB2C0E6AD038}" srcOrd="2" destOrd="0" presId="urn:microsoft.com/office/officeart/2018/2/layout/IconLabelList"/>
    <dgm:cxn modelId="{A1BE28B6-D337-46F5-97BD-370613ED2127}" type="presParOf" srcId="{E71F2902-449F-494F-9792-21BFF1BB4EAD}" destId="{C4F56AB6-3B97-476F-9008-BE9F6E69E81F}" srcOrd="1" destOrd="0" presId="urn:microsoft.com/office/officeart/2018/2/layout/IconLabelList"/>
    <dgm:cxn modelId="{2AC6F1EB-6E63-4A5B-A787-141EA998319A}" type="presParOf" srcId="{E71F2902-449F-494F-9792-21BFF1BB4EAD}" destId="{A3FA7212-2F04-44CE-B9F3-3B3A2DCBF825}" srcOrd="2" destOrd="0" presId="urn:microsoft.com/office/officeart/2018/2/layout/IconLabelList"/>
    <dgm:cxn modelId="{4130A397-9FA3-4CAF-93EA-9746680142FB}" type="presParOf" srcId="{A3FA7212-2F04-44CE-B9F3-3B3A2DCBF825}" destId="{A1B2EB73-7D48-4F9A-A1D4-06CD57491752}" srcOrd="0" destOrd="0" presId="urn:microsoft.com/office/officeart/2018/2/layout/IconLabelList"/>
    <dgm:cxn modelId="{F86A5A21-437E-4F5A-A8C8-D22054FE7BF2}" type="presParOf" srcId="{A3FA7212-2F04-44CE-B9F3-3B3A2DCBF825}" destId="{7C1328DA-AF95-42A6-98CF-E11C16069405}" srcOrd="1" destOrd="0" presId="urn:microsoft.com/office/officeart/2018/2/layout/IconLabelList"/>
    <dgm:cxn modelId="{4F5F8CFB-463E-46E8-83FD-153AC619560E}" type="presParOf" srcId="{A3FA7212-2F04-44CE-B9F3-3B3A2DCBF825}" destId="{6806EF2E-55A0-4C47-B6FD-96C4D18C65B0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2BA7D-74A2-417E-9298-6A93DE9ADA4F}">
      <dsp:nvSpPr>
        <dsp:cNvPr id="0" name=""/>
        <dsp:cNvSpPr/>
      </dsp:nvSpPr>
      <dsp:spPr>
        <a:xfrm>
          <a:off x="694215" y="528755"/>
          <a:ext cx="1128937" cy="1128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515EB-19D6-4FCB-9566-B52B874CD22A}">
      <dsp:nvSpPr>
        <dsp:cNvPr id="0" name=""/>
        <dsp:cNvSpPr/>
      </dsp:nvSpPr>
      <dsp:spPr>
        <a:xfrm>
          <a:off x="4308" y="1984070"/>
          <a:ext cx="250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Essential data</a:t>
          </a:r>
        </a:p>
      </dsp:txBody>
      <dsp:txXfrm>
        <a:off x="4308" y="1984070"/>
        <a:ext cx="2508750" cy="720000"/>
      </dsp:txXfrm>
    </dsp:sp>
    <dsp:sp modelId="{3D856AA5-7580-4613-8598-8A6515F99102}">
      <dsp:nvSpPr>
        <dsp:cNvPr id="0" name=""/>
        <dsp:cNvSpPr/>
      </dsp:nvSpPr>
      <dsp:spPr>
        <a:xfrm>
          <a:off x="3641996" y="528755"/>
          <a:ext cx="1128937" cy="1128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33914-8024-4B30-80C4-489032952C7A}">
      <dsp:nvSpPr>
        <dsp:cNvPr id="0" name=""/>
        <dsp:cNvSpPr/>
      </dsp:nvSpPr>
      <dsp:spPr>
        <a:xfrm>
          <a:off x="2952090" y="1984070"/>
          <a:ext cx="250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Assumptions</a:t>
          </a:r>
        </a:p>
      </dsp:txBody>
      <dsp:txXfrm>
        <a:off x="2952090" y="1984070"/>
        <a:ext cx="2508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81A3D-C160-46D8-A350-86F636DAC58B}">
      <dsp:nvSpPr>
        <dsp:cNvPr id="0" name=""/>
        <dsp:cNvSpPr/>
      </dsp:nvSpPr>
      <dsp:spPr>
        <a:xfrm>
          <a:off x="975465" y="198742"/>
          <a:ext cx="564785" cy="5647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2F2EC-B8DC-453D-87CB-21BCB0C14936}">
      <dsp:nvSpPr>
        <dsp:cNvPr id="0" name=""/>
        <dsp:cNvSpPr/>
      </dsp:nvSpPr>
      <dsp:spPr>
        <a:xfrm>
          <a:off x="630318" y="957496"/>
          <a:ext cx="1255078" cy="50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Locations of </a:t>
          </a:r>
          <a:r>
            <a:rPr lang="en-US" sz="1100" kern="1200" err="1"/>
            <a:t>Migros</a:t>
          </a:r>
          <a:r>
            <a:rPr lang="en-US" sz="1100" kern="1200"/>
            <a:t> Stores in Zurich</a:t>
          </a:r>
        </a:p>
      </dsp:txBody>
      <dsp:txXfrm>
        <a:off x="630318" y="957496"/>
        <a:ext cx="1255078" cy="502031"/>
      </dsp:txXfrm>
    </dsp:sp>
    <dsp:sp modelId="{15B3AC9D-BB59-47F2-AC28-1D2B17BF3556}">
      <dsp:nvSpPr>
        <dsp:cNvPr id="0" name=""/>
        <dsp:cNvSpPr/>
      </dsp:nvSpPr>
      <dsp:spPr>
        <a:xfrm>
          <a:off x="2450181" y="198742"/>
          <a:ext cx="564785" cy="5647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99557-8554-47A9-96CD-FC25001C2C05}">
      <dsp:nvSpPr>
        <dsp:cNvPr id="0" name=""/>
        <dsp:cNvSpPr/>
      </dsp:nvSpPr>
      <dsp:spPr>
        <a:xfrm>
          <a:off x="2105035" y="957496"/>
          <a:ext cx="1255078" cy="50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Locations of </a:t>
          </a:r>
          <a:r>
            <a:rPr lang="en-US" sz="1100" kern="1200" dirty="0" err="1"/>
            <a:t>Migros</a:t>
          </a:r>
          <a:r>
            <a:rPr lang="en-US" sz="1100" kern="1200" dirty="0"/>
            <a:t> Competitors in Zurich</a:t>
          </a:r>
        </a:p>
      </dsp:txBody>
      <dsp:txXfrm>
        <a:off x="2105035" y="957496"/>
        <a:ext cx="1255078" cy="502031"/>
      </dsp:txXfrm>
    </dsp:sp>
    <dsp:sp modelId="{CF8A3AA5-ECE0-41C9-B4AD-B1E273533537}">
      <dsp:nvSpPr>
        <dsp:cNvPr id="0" name=""/>
        <dsp:cNvSpPr/>
      </dsp:nvSpPr>
      <dsp:spPr>
        <a:xfrm>
          <a:off x="3924898" y="198742"/>
          <a:ext cx="564785" cy="5647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A923C-31D2-44E4-A379-96F73CE3E0E2}">
      <dsp:nvSpPr>
        <dsp:cNvPr id="0" name=""/>
        <dsp:cNvSpPr/>
      </dsp:nvSpPr>
      <dsp:spPr>
        <a:xfrm>
          <a:off x="3579752" y="957496"/>
          <a:ext cx="1255078" cy="50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Business Locations in Zurich</a:t>
          </a:r>
        </a:p>
      </dsp:txBody>
      <dsp:txXfrm>
        <a:off x="3579752" y="957496"/>
        <a:ext cx="1255078" cy="502031"/>
      </dsp:txXfrm>
    </dsp:sp>
    <dsp:sp modelId="{5E034A36-2EA0-4875-9150-786DE784B202}">
      <dsp:nvSpPr>
        <dsp:cNvPr id="0" name=""/>
        <dsp:cNvSpPr/>
      </dsp:nvSpPr>
      <dsp:spPr>
        <a:xfrm>
          <a:off x="2450181" y="1773297"/>
          <a:ext cx="564785" cy="5647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62A4D7-3445-4511-A202-000716EAD0FA}">
      <dsp:nvSpPr>
        <dsp:cNvPr id="0" name=""/>
        <dsp:cNvSpPr/>
      </dsp:nvSpPr>
      <dsp:spPr>
        <a:xfrm>
          <a:off x="2105035" y="2532052"/>
          <a:ext cx="1255078" cy="50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provided by UrbanDataLab</a:t>
          </a:r>
        </a:p>
      </dsp:txBody>
      <dsp:txXfrm>
        <a:off x="2105035" y="2532052"/>
        <a:ext cx="1255078" cy="5020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2BA7D-74A2-417E-9298-6A93DE9ADA4F}">
      <dsp:nvSpPr>
        <dsp:cNvPr id="0" name=""/>
        <dsp:cNvSpPr/>
      </dsp:nvSpPr>
      <dsp:spPr>
        <a:xfrm>
          <a:off x="694215" y="436083"/>
          <a:ext cx="1128937" cy="1128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515EB-19D6-4FCB-9566-B52B874CD22A}">
      <dsp:nvSpPr>
        <dsp:cNvPr id="0" name=""/>
        <dsp:cNvSpPr/>
      </dsp:nvSpPr>
      <dsp:spPr>
        <a:xfrm>
          <a:off x="4308" y="1919242"/>
          <a:ext cx="25087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Logistic Regression</a:t>
          </a:r>
        </a:p>
      </dsp:txBody>
      <dsp:txXfrm>
        <a:off x="4308" y="1919242"/>
        <a:ext cx="2508750" cy="877500"/>
      </dsp:txXfrm>
    </dsp:sp>
    <dsp:sp modelId="{3D856AA5-7580-4613-8598-8A6515F99102}">
      <dsp:nvSpPr>
        <dsp:cNvPr id="0" name=""/>
        <dsp:cNvSpPr/>
      </dsp:nvSpPr>
      <dsp:spPr>
        <a:xfrm>
          <a:off x="3641996" y="436083"/>
          <a:ext cx="1128937" cy="112893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33914-8024-4B30-80C4-489032952C7A}">
      <dsp:nvSpPr>
        <dsp:cNvPr id="0" name=""/>
        <dsp:cNvSpPr/>
      </dsp:nvSpPr>
      <dsp:spPr>
        <a:xfrm>
          <a:off x="2952090" y="1919242"/>
          <a:ext cx="25087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Mapping</a:t>
          </a:r>
        </a:p>
      </dsp:txBody>
      <dsp:txXfrm>
        <a:off x="2952090" y="1919242"/>
        <a:ext cx="2508750" cy="877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34B19-F6B7-B04C-8640-D04080F1D7DE}">
      <dsp:nvSpPr>
        <dsp:cNvPr id="0" name=""/>
        <dsp:cNvSpPr/>
      </dsp:nvSpPr>
      <dsp:spPr>
        <a:xfrm>
          <a:off x="2088124" y="218"/>
          <a:ext cx="1288899" cy="128889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Business Density</a:t>
          </a:r>
        </a:p>
      </dsp:txBody>
      <dsp:txXfrm>
        <a:off x="2410349" y="218"/>
        <a:ext cx="644449" cy="1063342"/>
      </dsp:txXfrm>
    </dsp:sp>
    <dsp:sp modelId="{6BA5369B-5367-FC49-B083-26A3814465D6}">
      <dsp:nvSpPr>
        <dsp:cNvPr id="0" name=""/>
        <dsp:cNvSpPr/>
      </dsp:nvSpPr>
      <dsp:spPr>
        <a:xfrm rot="5400000">
          <a:off x="3059868" y="971963"/>
          <a:ext cx="1288899" cy="128889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Household Density</a:t>
          </a:r>
        </a:p>
      </dsp:txBody>
      <dsp:txXfrm rot="-5400000">
        <a:off x="3285426" y="1294188"/>
        <a:ext cx="1063342" cy="644449"/>
      </dsp:txXfrm>
    </dsp:sp>
    <dsp:sp modelId="{1520CC9D-62D5-104C-9E7A-D8284C3BE5AD}">
      <dsp:nvSpPr>
        <dsp:cNvPr id="0" name=""/>
        <dsp:cNvSpPr/>
      </dsp:nvSpPr>
      <dsp:spPr>
        <a:xfrm rot="10800000">
          <a:off x="2088124" y="1943707"/>
          <a:ext cx="1288899" cy="128889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Public Transport Distance: </a:t>
          </a:r>
        </a:p>
      </dsp:txBody>
      <dsp:txXfrm rot="10800000">
        <a:off x="2410349" y="2169264"/>
        <a:ext cx="644449" cy="1063342"/>
      </dsp:txXfrm>
    </dsp:sp>
    <dsp:sp modelId="{B865885C-BA95-8148-9034-DCF2C6C397C0}">
      <dsp:nvSpPr>
        <dsp:cNvPr id="0" name=""/>
        <dsp:cNvSpPr/>
      </dsp:nvSpPr>
      <dsp:spPr>
        <a:xfrm rot="16200000">
          <a:off x="1116380" y="971963"/>
          <a:ext cx="1288899" cy="1288899"/>
        </a:xfrm>
        <a:prstGeom prst="down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Migros within 500 m</a:t>
          </a:r>
        </a:p>
      </dsp:txBody>
      <dsp:txXfrm rot="5400000">
        <a:off x="1116381" y="1294188"/>
        <a:ext cx="1063342" cy="6444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305D1-F8A2-41FB-ADB0-E68862E066F6}">
      <dsp:nvSpPr>
        <dsp:cNvPr id="0" name=""/>
        <dsp:cNvSpPr/>
      </dsp:nvSpPr>
      <dsp:spPr>
        <a:xfrm>
          <a:off x="694215" y="528755"/>
          <a:ext cx="1128937" cy="1128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112A1-4B91-4989-A1CA-DB2C0E6AD038}">
      <dsp:nvSpPr>
        <dsp:cNvPr id="0" name=""/>
        <dsp:cNvSpPr/>
      </dsp:nvSpPr>
      <dsp:spPr>
        <a:xfrm>
          <a:off x="4308" y="1984070"/>
          <a:ext cx="250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Conclusion</a:t>
          </a:r>
        </a:p>
      </dsp:txBody>
      <dsp:txXfrm>
        <a:off x="4308" y="1984070"/>
        <a:ext cx="2508750" cy="720000"/>
      </dsp:txXfrm>
    </dsp:sp>
    <dsp:sp modelId="{A1B2EB73-7D48-4F9A-A1D4-06CD57491752}">
      <dsp:nvSpPr>
        <dsp:cNvPr id="0" name=""/>
        <dsp:cNvSpPr/>
      </dsp:nvSpPr>
      <dsp:spPr>
        <a:xfrm>
          <a:off x="3641996" y="528755"/>
          <a:ext cx="1128937" cy="1128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6EF2E-55A0-4C47-B6FD-96C4D18C65B0}">
      <dsp:nvSpPr>
        <dsp:cNvPr id="0" name=""/>
        <dsp:cNvSpPr/>
      </dsp:nvSpPr>
      <dsp:spPr>
        <a:xfrm>
          <a:off x="2952090" y="1984070"/>
          <a:ext cx="250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Next steps</a:t>
          </a:r>
        </a:p>
      </dsp:txBody>
      <dsp:txXfrm>
        <a:off x="2952090" y="1984070"/>
        <a:ext cx="25087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FB1826-520C-D944-838B-15A9A9BD3288}">
      <dsp:nvSpPr>
        <dsp:cNvPr id="0" name=""/>
        <dsp:cNvSpPr/>
      </dsp:nvSpPr>
      <dsp:spPr>
        <a:xfrm>
          <a:off x="2969" y="1260899"/>
          <a:ext cx="3617379" cy="14469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/>
            <a:t>Review Model</a:t>
          </a:r>
        </a:p>
      </dsp:txBody>
      <dsp:txXfrm>
        <a:off x="726445" y="1260899"/>
        <a:ext cx="2170428" cy="1446951"/>
      </dsp:txXfrm>
    </dsp:sp>
    <dsp:sp modelId="{60BA9197-FDB0-254C-A376-EE8B96CBAB00}">
      <dsp:nvSpPr>
        <dsp:cNvPr id="0" name=""/>
        <dsp:cNvSpPr/>
      </dsp:nvSpPr>
      <dsp:spPr>
        <a:xfrm>
          <a:off x="3258610" y="1260899"/>
          <a:ext cx="3617379" cy="14469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/>
            <a:t>More Data</a:t>
          </a:r>
        </a:p>
      </dsp:txBody>
      <dsp:txXfrm>
        <a:off x="3982086" y="1260899"/>
        <a:ext cx="2170428" cy="1446951"/>
      </dsp:txXfrm>
    </dsp:sp>
    <dsp:sp modelId="{2176488D-47A2-3946-8307-255BBA9D4783}">
      <dsp:nvSpPr>
        <dsp:cNvPr id="0" name=""/>
        <dsp:cNvSpPr/>
      </dsp:nvSpPr>
      <dsp:spPr>
        <a:xfrm>
          <a:off x="6514251" y="1260899"/>
          <a:ext cx="3617379" cy="14469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4200" kern="1200" dirty="0"/>
            <a:t>Different Model</a:t>
          </a:r>
        </a:p>
      </dsp:txBody>
      <dsp:txXfrm>
        <a:off x="7237727" y="1260899"/>
        <a:ext cx="2170428" cy="144695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B305D1-F8A2-41FB-ADB0-E68862E066F6}">
      <dsp:nvSpPr>
        <dsp:cNvPr id="0" name=""/>
        <dsp:cNvSpPr/>
      </dsp:nvSpPr>
      <dsp:spPr>
        <a:xfrm>
          <a:off x="694215" y="528755"/>
          <a:ext cx="1128937" cy="11289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C112A1-4B91-4989-A1CA-DB2C0E6AD038}">
      <dsp:nvSpPr>
        <dsp:cNvPr id="0" name=""/>
        <dsp:cNvSpPr/>
      </dsp:nvSpPr>
      <dsp:spPr>
        <a:xfrm>
          <a:off x="4308" y="1984070"/>
          <a:ext cx="250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Questions</a:t>
          </a:r>
        </a:p>
      </dsp:txBody>
      <dsp:txXfrm>
        <a:off x="4308" y="1984070"/>
        <a:ext cx="2508750" cy="720000"/>
      </dsp:txXfrm>
    </dsp:sp>
    <dsp:sp modelId="{A1B2EB73-7D48-4F9A-A1D4-06CD57491752}">
      <dsp:nvSpPr>
        <dsp:cNvPr id="0" name=""/>
        <dsp:cNvSpPr/>
      </dsp:nvSpPr>
      <dsp:spPr>
        <a:xfrm>
          <a:off x="3641996" y="528755"/>
          <a:ext cx="1128937" cy="11289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06EF2E-55A0-4C47-B6FD-96C4D18C65B0}">
      <dsp:nvSpPr>
        <dsp:cNvPr id="0" name=""/>
        <dsp:cNvSpPr/>
      </dsp:nvSpPr>
      <dsp:spPr>
        <a:xfrm>
          <a:off x="2952090" y="1984070"/>
          <a:ext cx="250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Discussion</a:t>
          </a:r>
        </a:p>
      </dsp:txBody>
      <dsp:txXfrm>
        <a:off x="2952090" y="1984070"/>
        <a:ext cx="250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9836D3-55BA-444E-9D54-CC4F266B88FE}" type="datetimeFigureOut">
              <a:rPr lang="de-DE" smtClean="0"/>
              <a:t>10.09.21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3FC697-A461-9D4E-9769-391FF7480B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1880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Migros Supermarket in </a:t>
            </a:r>
            <a:r>
              <a:rPr lang="de-DE" dirty="0" err="1"/>
              <a:t>Zurich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C697-A461-9D4E-9769-391FF7480BF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553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tendency</a:t>
            </a:r>
            <a:r>
              <a:rPr lang="de-DE" dirty="0"/>
              <a:t>/ </a:t>
            </a:r>
            <a:r>
              <a:rPr lang="de-DE" dirty="0" err="1"/>
              <a:t>area</a:t>
            </a:r>
            <a:endParaRPr lang="de-DE" dirty="0"/>
          </a:p>
          <a:p>
            <a:endParaRPr lang="de-DE" dirty="0"/>
          </a:p>
          <a:p>
            <a:r>
              <a:rPr lang="de-DE" dirty="0"/>
              <a:t>-This </a:t>
            </a:r>
            <a:r>
              <a:rPr lang="de-DE" dirty="0" err="1"/>
              <a:t>is</a:t>
            </a:r>
            <a:r>
              <a:rPr lang="de-DE" dirty="0"/>
              <a:t> a update </a:t>
            </a:r>
            <a:r>
              <a:rPr lang="de-DE" dirty="0" err="1"/>
              <a:t>meating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-Next </a:t>
            </a:r>
            <a:r>
              <a:rPr lang="de-DE" dirty="0" err="1"/>
              <a:t>steps</a:t>
            </a:r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-More/ different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C697-A461-9D4E-9769-391FF7480BF4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97606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tendency</a:t>
            </a:r>
            <a:r>
              <a:rPr lang="de-DE" dirty="0"/>
              <a:t>/ </a:t>
            </a:r>
            <a:r>
              <a:rPr lang="de-DE" dirty="0" err="1"/>
              <a:t>area</a:t>
            </a:r>
            <a:endParaRPr lang="de-DE" dirty="0"/>
          </a:p>
          <a:p>
            <a:endParaRPr lang="de-DE" dirty="0"/>
          </a:p>
          <a:p>
            <a:r>
              <a:rPr lang="de-DE" dirty="0"/>
              <a:t>-This </a:t>
            </a:r>
            <a:r>
              <a:rPr lang="de-DE" dirty="0" err="1"/>
              <a:t>is</a:t>
            </a:r>
            <a:r>
              <a:rPr lang="de-DE" dirty="0"/>
              <a:t> a update </a:t>
            </a:r>
            <a:r>
              <a:rPr lang="de-DE" dirty="0" err="1"/>
              <a:t>meating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-Next </a:t>
            </a:r>
            <a:r>
              <a:rPr lang="de-DE" dirty="0" err="1"/>
              <a:t>steps</a:t>
            </a:r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-More/ different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C697-A461-9D4E-9769-391FF7480BF4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4127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AutoNum type="romanUcPeriod"/>
            </a:pPr>
            <a:r>
              <a:rPr lang="de-DE" dirty="0"/>
              <a:t>Initial </a:t>
            </a:r>
            <a:r>
              <a:rPr lang="de-DE" dirty="0" err="1"/>
              <a:t>Idea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Martina</a:t>
            </a:r>
            <a:endParaRPr lang="de-DE" dirty="0"/>
          </a:p>
          <a:p>
            <a:pPr marL="285750" indent="-285750">
              <a:buAutoNum type="romanUcPeriod"/>
            </a:pPr>
            <a:r>
              <a:rPr lang="de-DE" dirty="0"/>
              <a:t>Data Collection </a:t>
            </a:r>
            <a:r>
              <a:rPr lang="de-DE" dirty="0">
                <a:sym typeface="Wingdings" pitchFamily="2" charset="2"/>
              </a:rPr>
              <a:t> Lisa</a:t>
            </a:r>
            <a:endParaRPr lang="de-DE" dirty="0"/>
          </a:p>
          <a:p>
            <a:pPr marL="285750" indent="-285750">
              <a:buAutoNum type="romanUcPeriod"/>
            </a:pPr>
            <a:r>
              <a:rPr lang="de-DE" dirty="0"/>
              <a:t>Model </a:t>
            </a:r>
            <a:r>
              <a:rPr lang="de-DE" dirty="0">
                <a:sym typeface="Wingdings" pitchFamily="2" charset="2"/>
              </a:rPr>
              <a:t> Ruben</a:t>
            </a:r>
            <a:endParaRPr lang="de-DE" dirty="0"/>
          </a:p>
          <a:p>
            <a:pPr marL="285750" indent="-285750">
              <a:buAutoNum type="romanUcPeriod"/>
            </a:pP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Mario</a:t>
            </a:r>
            <a:endParaRPr lang="de-DE" dirty="0"/>
          </a:p>
          <a:p>
            <a:pPr marL="285750" indent="-285750">
              <a:buAutoNum type="romanUcPeriod"/>
            </a:pP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Mario</a:t>
            </a:r>
            <a:endParaRPr lang="de-DE" dirty="0"/>
          </a:p>
          <a:p>
            <a:pPr marL="285750" indent="-285750">
              <a:buAutoNum type="romanUcPeriod"/>
            </a:pP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all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C697-A461-9D4E-9769-391FF7480BF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858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Migros Supermarket in </a:t>
            </a:r>
            <a:r>
              <a:rPr lang="de-DE" dirty="0" err="1"/>
              <a:t>Zurich</a:t>
            </a:r>
            <a:endParaRPr lang="de-DE" dirty="0"/>
          </a:p>
          <a:p>
            <a:r>
              <a:rPr lang="de-DE" dirty="0"/>
              <a:t>-Population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C697-A461-9D4E-9769-391FF7480BF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8182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Idea: People are living nearby or passing nearby</a:t>
            </a:r>
          </a:p>
          <a:p>
            <a:r>
              <a:rPr lang="en-US" dirty="0"/>
              <a:t>-Different Approach: not a predicting model, but layering different information on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013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Google </a:t>
            </a:r>
            <a:r>
              <a:rPr lang="de-DE" dirty="0" err="1"/>
              <a:t>services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C697-A461-9D4E-9769-391FF7480BF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078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Discounter: Aldi, Lidl</a:t>
            </a:r>
          </a:p>
          <a:p>
            <a:r>
              <a:rPr lang="de-DE" dirty="0"/>
              <a:t>Other: Spar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3FC697-A461-9D4E-9769-391FF7480BF4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495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Question</a:t>
            </a:r>
            <a:r>
              <a:rPr lang="de-DE" dirty="0"/>
              <a:t>: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Migros Supermarket in </a:t>
            </a:r>
            <a:r>
              <a:rPr lang="de-DE" dirty="0" err="1"/>
              <a:t>Zurich</a:t>
            </a:r>
            <a:endParaRPr lang="de-DE" dirty="0"/>
          </a:p>
          <a:p>
            <a:r>
              <a:rPr lang="de-DE" dirty="0"/>
              <a:t>-Population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C697-A461-9D4E-9769-391FF7480BF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791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suggests</a:t>
            </a:r>
            <a:endParaRPr lang="de-DE" dirty="0"/>
          </a:p>
          <a:p>
            <a:endParaRPr lang="de-DE" dirty="0"/>
          </a:p>
          <a:p>
            <a:r>
              <a:rPr lang="de-DE" dirty="0"/>
              <a:t>-More </a:t>
            </a:r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investigate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C697-A461-9D4E-9769-391FF7480BF4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9815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tendency</a:t>
            </a:r>
            <a:r>
              <a:rPr lang="de-DE" dirty="0"/>
              <a:t>/ </a:t>
            </a:r>
            <a:r>
              <a:rPr lang="de-DE" dirty="0" err="1"/>
              <a:t>area</a:t>
            </a:r>
            <a:endParaRPr lang="de-DE" dirty="0"/>
          </a:p>
          <a:p>
            <a:endParaRPr lang="de-DE" dirty="0"/>
          </a:p>
          <a:p>
            <a:r>
              <a:rPr lang="de-DE" dirty="0"/>
              <a:t>-This </a:t>
            </a:r>
            <a:r>
              <a:rPr lang="de-DE" dirty="0" err="1"/>
              <a:t>is</a:t>
            </a:r>
            <a:r>
              <a:rPr lang="de-DE" dirty="0"/>
              <a:t> a update </a:t>
            </a:r>
            <a:r>
              <a:rPr lang="de-DE" dirty="0" err="1"/>
              <a:t>meating</a:t>
            </a:r>
            <a:endParaRPr lang="de-DE" dirty="0"/>
          </a:p>
          <a:p>
            <a:endParaRPr lang="de-DE" dirty="0"/>
          </a:p>
          <a:p>
            <a:r>
              <a:rPr lang="de-DE" dirty="0"/>
              <a:t>-Next </a:t>
            </a:r>
            <a:r>
              <a:rPr lang="de-DE" dirty="0" err="1"/>
              <a:t>steps</a:t>
            </a:r>
            <a:r>
              <a:rPr lang="de-DE" dirty="0"/>
              <a:t>…</a:t>
            </a:r>
          </a:p>
          <a:p>
            <a:endParaRPr lang="de-DE" dirty="0"/>
          </a:p>
          <a:p>
            <a:r>
              <a:rPr lang="de-DE" dirty="0"/>
              <a:t>-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: </a:t>
            </a:r>
            <a:r>
              <a:rPr lang="de-DE" dirty="0" err="1"/>
              <a:t>more</a:t>
            </a:r>
            <a:r>
              <a:rPr lang="de-DE" dirty="0"/>
              <a:t> time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de-DE" dirty="0"/>
          </a:p>
          <a:p>
            <a:r>
              <a:rPr lang="de-DE" dirty="0"/>
              <a:t>-More/ different </a:t>
            </a:r>
            <a:r>
              <a:rPr lang="de-DE" dirty="0" err="1"/>
              <a:t>data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3FC697-A461-9D4E-9769-391FF7480BF4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6024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A3779C51-5354-9A4B-9FA7-0A4502C09E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20752" y="5499049"/>
            <a:ext cx="1404250" cy="1358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6FD227C-0EC8-F14B-A87F-0B8EEF50F90E}"/>
              </a:ext>
            </a:extLst>
          </p:cNvPr>
          <p:cNvSpPr txBox="1">
            <a:spLocks noChangeAspect="1"/>
          </p:cNvSpPr>
          <p:nvPr userDrawn="1"/>
        </p:nvSpPr>
        <p:spPr>
          <a:xfrm rot="2710742">
            <a:off x="10907747" y="6259249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1742726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470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21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88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C372412-F516-2647-A3E0-9ECFBB2B72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A3EEE32-5BD5-1142-8812-EEE27B038A2E}"/>
              </a:ext>
            </a:extLst>
          </p:cNvPr>
          <p:cNvSpPr txBox="1">
            <a:spLocks noChangeAspect="1"/>
          </p:cNvSpPr>
          <p:nvPr userDrawn="1"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171573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5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199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3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3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4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80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‹Nr.›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9/10/21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B77D8BF-6973-A241-BE25-4E209C6682D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0EC6C3-9732-4B48-99CE-BFDCBF057972}"/>
              </a:ext>
            </a:extLst>
          </p:cNvPr>
          <p:cNvSpPr txBox="1">
            <a:spLocks noChangeAspect="1"/>
          </p:cNvSpPr>
          <p:nvPr userDrawn="1"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14348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microsoft.com/office/2007/relationships/hdphoto" Target="../media/hdphoto5.wdp"/><Relationship Id="rId4" Type="http://schemas.openxmlformats.org/officeDocument/2006/relationships/diagramLayout" Target="../diagrams/layout3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0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.png"/><Relationship Id="rId10" Type="http://schemas.openxmlformats.org/officeDocument/2006/relationships/comments" Target="../comments/comment1.xml"/><Relationship Id="rId4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10" Type="http://schemas.microsoft.com/office/2007/relationships/hdphoto" Target="../media/hdphoto5.wdp"/><Relationship Id="rId4" Type="http://schemas.openxmlformats.org/officeDocument/2006/relationships/diagramData" Target="../diagrams/data4.xml"/><Relationship Id="rId9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4.wdp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microsoft.com/office/2007/relationships/hdphoto" Target="../media/hdphoto5.wdp"/><Relationship Id="rId4" Type="http://schemas.openxmlformats.org/officeDocument/2006/relationships/diagramLayout" Target="../diagrams/layout5.xml"/><Relationship Id="rId9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microsoft.com/office/2007/relationships/hdphoto" Target="../media/hdphoto7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microsoft.com/office/2007/relationships/hdphoto" Target="../media/hdphoto5.wdp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microsoft.com/office/2007/relationships/hdphoto" Target="../media/hdphoto5.wdp"/><Relationship Id="rId4" Type="http://schemas.openxmlformats.org/officeDocument/2006/relationships/diagramLayout" Target="../diagrams/layout7.xml"/><Relationship Id="rId9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microsoft.com/office/2007/relationships/hdphoto" Target="../media/hdphoto5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microsoft.com/office/2007/relationships/hdphoto" Target="../media/hdphoto5.wdp"/><Relationship Id="rId4" Type="http://schemas.openxmlformats.org/officeDocument/2006/relationships/diagramLayout" Target="../diagrams/layout2.xml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enior Gesamtprojektleiter*in Baumanagement · 100%">
            <a:extLst>
              <a:ext uri="{FF2B5EF4-FFF2-40B4-BE49-F238E27FC236}">
                <a16:creationId xmlns:a16="http://schemas.microsoft.com/office/drawing/2014/main" id="{07839297-DE7D-3C44-869F-8F8886427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r="3714" b="1"/>
          <a:stretch/>
        </p:blipFill>
        <p:spPr bwMode="auto">
          <a:xfrm>
            <a:off x="20" y="10"/>
            <a:ext cx="12191980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95AFFB-A03B-BB4C-89B7-11C6BEFB7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6091" y="2633933"/>
            <a:ext cx="8039818" cy="1643572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FFFFFF"/>
                </a:solidFill>
              </a:rPr>
              <a:t>Migros </a:t>
            </a:r>
            <a:r>
              <a:rPr lang="de-DE" dirty="0" err="1">
                <a:solidFill>
                  <a:srgbClr val="FFFFFF"/>
                </a:solidFill>
              </a:rPr>
              <a:t>Zurich</a:t>
            </a:r>
            <a:endParaRPr lang="de-DE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289B19-AB89-1949-A1C2-8E30501D5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57556" y="5272809"/>
            <a:ext cx="8442384" cy="725018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FFFF"/>
                </a:solidFill>
              </a:rPr>
              <a:t>Where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to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create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new</a:t>
            </a:r>
            <a:r>
              <a:rPr lang="de-DE" dirty="0">
                <a:solidFill>
                  <a:srgbClr val="FFFFFF"/>
                </a:solidFill>
              </a:rPr>
              <a:t> Migros Store in </a:t>
            </a:r>
            <a:r>
              <a:rPr lang="de-DE" dirty="0" err="1">
                <a:solidFill>
                  <a:srgbClr val="FFFFFF"/>
                </a:solidFill>
              </a:rPr>
              <a:t>the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city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of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Zurich</a:t>
            </a:r>
            <a:r>
              <a:rPr lang="de-DE" dirty="0">
                <a:solidFill>
                  <a:srgbClr val="FFFFFF"/>
                </a:solidFill>
              </a:rPr>
              <a:t>?</a:t>
            </a: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el 1">
            <a:extLst>
              <a:ext uri="{FF2B5EF4-FFF2-40B4-BE49-F238E27FC236}">
                <a16:creationId xmlns:a16="http://schemas.microsoft.com/office/drawing/2014/main" id="{95A359D6-EA98-7F42-B90C-619B7AC4DDA8}"/>
              </a:ext>
            </a:extLst>
          </p:cNvPr>
          <p:cNvSpPr txBox="1">
            <a:spLocks noChangeAspect="1"/>
          </p:cNvSpPr>
          <p:nvPr/>
        </p:nvSpPr>
        <p:spPr>
          <a:xfrm rot="18787545">
            <a:off x="5178307" y="1273857"/>
            <a:ext cx="1437257" cy="13731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cap="all" spc="390" dirty="0">
              <a:solidFill>
                <a:schemeClr val="tx1"/>
              </a:solidFill>
            </a:endParaRP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8281BF6-9589-8241-BA45-2A1C9E131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4460" y="668570"/>
            <a:ext cx="2759854" cy="267082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D756C51-CDB0-1347-801E-BFD75C26978B}"/>
              </a:ext>
            </a:extLst>
          </p:cNvPr>
          <p:cNvSpPr txBox="1"/>
          <p:nvPr/>
        </p:nvSpPr>
        <p:spPr>
          <a:xfrm rot="2710742">
            <a:off x="5050709" y="2196563"/>
            <a:ext cx="97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1686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embo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2CC72C-9A4D-104C-8571-0C598C868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Competitors</a:t>
            </a:r>
            <a:r>
              <a:rPr lang="de-DE" dirty="0"/>
              <a:t> in </a:t>
            </a:r>
            <a:r>
              <a:rPr lang="de-DE" dirty="0" err="1"/>
              <a:t>Zurich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04FA13D-DBF8-40E3-96F2-3F81C316E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144" y="2884395"/>
            <a:ext cx="3862062" cy="246914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Number of Coops: 89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Number of Discounter: 58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Other: 25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0B2668A-5DD1-DB46-9964-1B35E4E368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754"/>
          <a:stretch/>
        </p:blipFill>
        <p:spPr>
          <a:xfrm>
            <a:off x="7663070" y="1728172"/>
            <a:ext cx="3957430" cy="34861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mbo"/>
                <a:ea typeface="+mn-ea"/>
                <a:cs typeface="+mn-cs"/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0134228D-DC91-AF47-B891-DF8EAFA485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529" y="1734054"/>
            <a:ext cx="2247528" cy="126423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D9A3FAB-2870-E44F-8BFB-1F45EBA22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450" y="3331473"/>
            <a:ext cx="2247528" cy="126423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366065E-DF98-D94F-A309-316BBF5764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093" y="4829659"/>
            <a:ext cx="1490793" cy="149079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E59DF38-0503-3C4E-AC27-8A5D48239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4980" y="808539"/>
            <a:ext cx="2247528" cy="76416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41C8EA39-D248-DE44-91E8-5C0E379BCD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6C516711-DB75-8446-8BBF-E1F11E322D6C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97623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D9C8F5F-E80D-4F0C-B483-4DF13E256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7F9AB2-5BC2-4119-8B62-19094E0DB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3805679 w 12192000"/>
              <a:gd name="connsiteY0" fmla="*/ 681652 h 6858000"/>
              <a:gd name="connsiteX1" fmla="*/ 3805679 w 12192000"/>
              <a:gd name="connsiteY1" fmla="*/ 6176346 h 6858000"/>
              <a:gd name="connsiteX2" fmla="*/ 6087821 w 12192000"/>
              <a:gd name="connsiteY2" fmla="*/ 5400112 h 6858000"/>
              <a:gd name="connsiteX3" fmla="*/ 8386321 w 12192000"/>
              <a:gd name="connsiteY3" fmla="*/ 6176346 h 6858000"/>
              <a:gd name="connsiteX4" fmla="*/ 8386321 w 12192000"/>
              <a:gd name="connsiteY4" fmla="*/ 681652 h 6858000"/>
              <a:gd name="connsiteX5" fmla="*/ 0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6858000 h 6858000"/>
              <a:gd name="connsiteX8" fmla="*/ 0 w 12192000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3805679" y="681652"/>
                </a:moveTo>
                <a:lnTo>
                  <a:pt x="3805679" y="6176346"/>
                </a:lnTo>
                <a:lnTo>
                  <a:pt x="6087821" y="5400112"/>
                </a:lnTo>
                <a:lnTo>
                  <a:pt x="8386321" y="6176346"/>
                </a:lnTo>
                <a:lnTo>
                  <a:pt x="8386321" y="681652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4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E9D6CCEA-F8B3-8E4F-BE02-3CFBA8F38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599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B1D5B2D9-F38D-F545-9CBF-C82D33230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91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2C18455-18D4-944E-9EFA-5B4DB73CD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Business Locations in </a:t>
            </a:r>
            <a:r>
              <a:rPr lang="de-DE" dirty="0" err="1"/>
              <a:t>Zurich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1F35B50-1AC4-44C5-A36D-7DC68C53A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144" y="2884395"/>
            <a:ext cx="3862062" cy="246914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27.883 businesses in the city of Zurich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7E50382-C52A-4D44-9EC9-FADCB7A82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2056784"/>
            <a:ext cx="5715000" cy="28289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Grafik 10">
            <a:extLst>
              <a:ext uri="{FF2B5EF4-FFF2-40B4-BE49-F238E27FC236}">
                <a16:creationId xmlns:a16="http://schemas.microsoft.com/office/drawing/2014/main" id="{A01ED47A-5DD8-F546-BA1B-F39E60099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700DA72F-FD12-274B-B489-7BCE4A724DF9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806862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1018B3-5F3A-734C-8911-424B815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III. Model</a:t>
            </a:r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83FF731C-866D-4C16-B9DE-F487375D3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217785"/>
              </p:ext>
            </p:extLst>
          </p:nvPr>
        </p:nvGraphicFramePr>
        <p:xfrm>
          <a:off x="1077426" y="2732545"/>
          <a:ext cx="5465149" cy="32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Senior Gesamtprojektleiter*in Baumanagement · 100%">
            <a:extLst>
              <a:ext uri="{FF2B5EF4-FFF2-40B4-BE49-F238E27FC236}">
                <a16:creationId xmlns:a16="http://schemas.microsoft.com/office/drawing/2014/main" id="{38792EAB-D77D-7244-8DC9-C53678FD9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1" r="29825" b="1"/>
          <a:stretch/>
        </p:blipFill>
        <p:spPr bwMode="auto">
          <a:xfrm>
            <a:off x="7620000" y="10"/>
            <a:ext cx="457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B4B927E-EC77-FF4C-9A69-B4A01CABEC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5FCE5B3-9923-8149-8C11-1D05A81A82D7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75746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nior Gesamtprojektleiter*in Baumanagement · 100%">
            <a:extLst>
              <a:ext uri="{FF2B5EF4-FFF2-40B4-BE49-F238E27FC236}">
                <a16:creationId xmlns:a16="http://schemas.microsoft.com/office/drawing/2014/main" id="{5190D3C5-C814-4A8D-A01D-D3933CA00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7" r="70210"/>
          <a:stretch/>
        </p:blipFill>
        <p:spPr bwMode="auto">
          <a:xfrm>
            <a:off x="1" y="0"/>
            <a:ext cx="24892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8F36FAE-BAE7-43F5-88A0-D1E0FEB7A4A0}"/>
              </a:ext>
            </a:extLst>
          </p:cNvPr>
          <p:cNvGrpSpPr/>
          <p:nvPr/>
        </p:nvGrpSpPr>
        <p:grpSpPr>
          <a:xfrm>
            <a:off x="3361265" y="1303869"/>
            <a:ext cx="8297335" cy="4923391"/>
            <a:chOff x="1371598" y="516129"/>
            <a:chExt cx="9168343" cy="5498359"/>
          </a:xfrm>
        </p:grpSpPr>
        <p:pic>
          <p:nvPicPr>
            <p:cNvPr id="7" name="Picture 4" descr="Logistic regression - Free computer icons">
              <a:extLst>
                <a:ext uri="{FF2B5EF4-FFF2-40B4-BE49-F238E27FC236}">
                  <a16:creationId xmlns:a16="http://schemas.microsoft.com/office/drawing/2014/main" id="{7BF3D77C-240F-4F6D-A35B-CAAD7FA61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3166" y="1840658"/>
              <a:ext cx="3005667" cy="3005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B2F26E-97C1-4738-BB48-90D950B13E29}"/>
                </a:ext>
              </a:extLst>
            </p:cNvPr>
            <p:cNvGrpSpPr/>
            <p:nvPr/>
          </p:nvGrpSpPr>
          <p:grpSpPr>
            <a:xfrm>
              <a:off x="1371598" y="516129"/>
              <a:ext cx="1210735" cy="5498359"/>
              <a:chOff x="1032931" y="516131"/>
              <a:chExt cx="1210735" cy="54983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0068A4C-100F-429E-A44A-FA4811BBB275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933" y="516131"/>
                    <a:ext cx="1210733" cy="8592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B0068A4C-100F-429E-A44A-FA4811BBB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933" y="516131"/>
                    <a:ext cx="1210733" cy="8592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8E98D59-FC06-413C-9B61-0AA1C2F23296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932" y="1675896"/>
                    <a:ext cx="1210733" cy="8592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78E98D59-FC06-413C-9B61-0AA1C2F232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932" y="1675896"/>
                    <a:ext cx="1210733" cy="8592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0DF178EB-2066-4CF7-8AE8-B4468EDD9CBA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932" y="2835661"/>
                    <a:ext cx="1210733" cy="8592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0DF178EB-2066-4CF7-8AE8-B4468EDD9CB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932" y="2835661"/>
                    <a:ext cx="1210733" cy="8592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9D99BA1-3EFE-41FE-A9CC-B95C25161669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931" y="5155191"/>
                    <a:ext cx="1210733" cy="8592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sz="440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dirty="0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sz="4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9D99BA1-3EFE-41FE-A9CC-B95C251616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931" y="5155191"/>
                    <a:ext cx="1210733" cy="8592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8D8D46F-18BC-4B0A-9020-7E21F2BFCE9B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931" y="3995426"/>
                    <a:ext cx="1210733" cy="8592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400" b="0" i="1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400" i="1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  <m:r>
                            <a:rPr lang="en-GB" sz="4400" b="0" i="1" dirty="0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GB" sz="4400" dirty="0">
                      <a:solidFill>
                        <a:schemeClr val="bg2">
                          <a:lumMod val="50000"/>
                        </a:schemeClr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18D8D46F-18BC-4B0A-9020-7E21F2BFCE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2931" y="3995426"/>
                    <a:ext cx="1210733" cy="8592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D09EC1A9-7C43-4DF3-8616-54E293BCA89C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2582333" y="945779"/>
              <a:ext cx="2023531" cy="1970103"/>
            </a:xfrm>
            <a:prstGeom prst="bentConnector3">
              <a:avLst>
                <a:gd name="adj1" fmla="val 65719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67DE212F-D942-4103-B16C-49EDA4E81240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582332" y="2105543"/>
              <a:ext cx="2010834" cy="1034663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7FC8B50-4575-48A7-8DCB-824DC9FCD0F2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2582331" y="3757264"/>
              <a:ext cx="2010832" cy="1827575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1ECA40CA-BC1B-4C86-96E9-8EC7982DFB80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2582332" y="3265309"/>
              <a:ext cx="1987548" cy="22525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6" descr="Green tick symbol and red cross sign in circle Vector Image">
              <a:extLst>
                <a:ext uri="{FF2B5EF4-FFF2-40B4-BE49-F238E27FC236}">
                  <a16:creationId xmlns:a16="http://schemas.microsoft.com/office/drawing/2014/main" id="{B7766B48-9FB9-4FC7-9C48-AF4803698D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946" r="50000" b="27733"/>
            <a:stretch/>
          </p:blipFill>
          <p:spPr bwMode="auto">
            <a:xfrm>
              <a:off x="9221257" y="1887057"/>
              <a:ext cx="1209675" cy="1024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Green tick symbol and red cross sign in circle Vector Image">
              <a:extLst>
                <a:ext uri="{FF2B5EF4-FFF2-40B4-BE49-F238E27FC236}">
                  <a16:creationId xmlns:a16="http://schemas.microsoft.com/office/drawing/2014/main" id="{A3FD2BCB-8B5D-4E27-B8C6-830581237B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7946" b="27733"/>
            <a:stretch/>
          </p:blipFill>
          <p:spPr bwMode="auto">
            <a:xfrm>
              <a:off x="9330266" y="3685675"/>
              <a:ext cx="1209675" cy="1024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B0B31691-6240-42E5-8108-A76085E9A0BB}"/>
                </a:ext>
              </a:extLst>
            </p:cNvPr>
            <p:cNvCxnSpPr>
              <a:cxnSpLocks/>
              <a:stCxn id="7" idx="3"/>
              <a:endCxn id="18" idx="1"/>
            </p:cNvCxnSpPr>
            <p:nvPr/>
          </p:nvCxnSpPr>
          <p:spPr>
            <a:xfrm flipV="1">
              <a:off x="7598833" y="2399291"/>
              <a:ext cx="1622424" cy="944201"/>
            </a:xfrm>
            <a:prstGeom prst="bentConnector3">
              <a:avLst>
                <a:gd name="adj1" fmla="val 50000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A1926296-2BBB-43EF-AD27-A74C222569B8}"/>
                </a:ext>
              </a:extLst>
            </p:cNvPr>
            <p:cNvCxnSpPr>
              <a:cxnSpLocks/>
              <a:stCxn id="7" idx="3"/>
              <a:endCxn id="19" idx="1"/>
            </p:cNvCxnSpPr>
            <p:nvPr/>
          </p:nvCxnSpPr>
          <p:spPr>
            <a:xfrm>
              <a:off x="7598833" y="3343492"/>
              <a:ext cx="1731433" cy="854417"/>
            </a:xfrm>
            <a:prstGeom prst="bentConnector3">
              <a:avLst>
                <a:gd name="adj1" fmla="val 47066"/>
              </a:avLst>
            </a:prstGeom>
            <a:ln w="19050"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itel 1">
            <a:extLst>
              <a:ext uri="{FF2B5EF4-FFF2-40B4-BE49-F238E27FC236}">
                <a16:creationId xmlns:a16="http://schemas.microsoft.com/office/drawing/2014/main" id="{5F1018B3-5F3A-734C-8911-424B815E1BF1}"/>
              </a:ext>
            </a:extLst>
          </p:cNvPr>
          <p:cNvSpPr>
            <a:spLocks noGrp="1"/>
          </p:cNvSpPr>
          <p:nvPr/>
        </p:nvSpPr>
        <p:spPr>
          <a:xfrm>
            <a:off x="2827867" y="119616"/>
            <a:ext cx="5465148" cy="7694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Logistic</a:t>
            </a:r>
            <a:r>
              <a:rPr lang="de-DE" dirty="0"/>
              <a:t> Regression</a:t>
            </a:r>
          </a:p>
        </p:txBody>
      </p:sp>
    </p:spTree>
    <p:extLst>
      <p:ext uri="{BB962C8B-B14F-4D97-AF65-F5344CB8AC3E}">
        <p14:creationId xmlns:p14="http://schemas.microsoft.com/office/powerpoint/2010/main" val="2868400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nior Gesamtprojektleiter*in Baumanagement · 100%">
            <a:extLst>
              <a:ext uri="{FF2B5EF4-FFF2-40B4-BE49-F238E27FC236}">
                <a16:creationId xmlns:a16="http://schemas.microsoft.com/office/drawing/2014/main" id="{5190D3C5-C814-4A8D-A01D-D3933CA00C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7" r="70210"/>
          <a:stretch/>
        </p:blipFill>
        <p:spPr bwMode="auto">
          <a:xfrm>
            <a:off x="1" y="0"/>
            <a:ext cx="24892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itel 1">
            <a:extLst>
              <a:ext uri="{FF2B5EF4-FFF2-40B4-BE49-F238E27FC236}">
                <a16:creationId xmlns:a16="http://schemas.microsoft.com/office/drawing/2014/main" id="{5F1018B3-5F3A-734C-8911-424B815E1BF1}"/>
              </a:ext>
            </a:extLst>
          </p:cNvPr>
          <p:cNvSpPr>
            <a:spLocks noGrp="1"/>
          </p:cNvSpPr>
          <p:nvPr/>
        </p:nvSpPr>
        <p:spPr>
          <a:xfrm>
            <a:off x="2827867" y="119616"/>
            <a:ext cx="5465148" cy="7694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Mapping</a:t>
            </a:r>
          </a:p>
        </p:txBody>
      </p:sp>
      <p:sp>
        <p:nvSpPr>
          <p:cNvPr id="4" name="Untertitel 2">
            <a:extLst>
              <a:ext uri="{FF2B5EF4-FFF2-40B4-BE49-F238E27FC236}">
                <a16:creationId xmlns:a16="http://schemas.microsoft.com/office/drawing/2014/main" id="{5843F4A6-FF5B-4444-BCFD-06E3E29915F5}"/>
              </a:ext>
            </a:extLst>
          </p:cNvPr>
          <p:cNvSpPr txBox="1">
            <a:spLocks/>
          </p:cNvSpPr>
          <p:nvPr/>
        </p:nvSpPr>
        <p:spPr>
          <a:xfrm>
            <a:off x="2931523" y="1289957"/>
            <a:ext cx="4038600" cy="45426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7432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5000"/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27432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4864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54864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Tx/>
              <a:buNone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Wingdings" pitchFamily="2" charset="2"/>
              <a:buChar char="v"/>
            </a:pPr>
            <a:r>
              <a:rPr lang="en-US" dirty="0"/>
              <a:t>Population Density</a:t>
            </a:r>
          </a:p>
          <a:p>
            <a:pPr marL="514350" indent="-514350">
              <a:buFont typeface="Wingdings" pitchFamily="2" charset="2"/>
              <a:buChar char="v"/>
            </a:pPr>
            <a:r>
              <a:rPr lang="en-US" dirty="0"/>
              <a:t>Distance to the main station</a:t>
            </a:r>
          </a:p>
          <a:p>
            <a:pPr marL="514350" indent="-51435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30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enior Gesamtprojektleiter*in Baumanagement · 100%">
            <a:extLst>
              <a:ext uri="{FF2B5EF4-FFF2-40B4-BE49-F238E27FC236}">
                <a16:creationId xmlns:a16="http://schemas.microsoft.com/office/drawing/2014/main" id="{38792EAB-D77D-7244-8DC9-C53678FD9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1" r="29825" b="1"/>
          <a:stretch/>
        </p:blipFill>
        <p:spPr bwMode="auto">
          <a:xfrm>
            <a:off x="7620000" y="10"/>
            <a:ext cx="457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F1018B3-5F3A-734C-8911-424B815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IV. </a:t>
            </a:r>
            <a:r>
              <a:rPr lang="de-DE" dirty="0" err="1"/>
              <a:t>Results</a:t>
            </a:r>
            <a:endParaRPr lang="de-DE" dirty="0"/>
          </a:p>
        </p:txBody>
      </p:sp>
      <p:graphicFrame>
        <p:nvGraphicFramePr>
          <p:cNvPr id="10" name="Inhaltsplatzhalter 2">
            <a:extLst>
              <a:ext uri="{FF2B5EF4-FFF2-40B4-BE49-F238E27FC236}">
                <a16:creationId xmlns:a16="http://schemas.microsoft.com/office/drawing/2014/main" id="{E0BA8834-B744-462C-948F-46F2CFBA33D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7426" y="2732545"/>
          <a:ext cx="5465149" cy="32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A4E71B3F-651F-D64A-A467-4FF6E4F330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8A40263-8635-534D-8DA1-9E3019137315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751166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4AE3CE7-B872-DE42-B33D-04B93F0E9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36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A6F7F42-4B05-CA4C-A1A6-36EABE68AD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553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7804E36-6605-4C15-AE05-652814944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60D5C27-8D3C-4B26-892C-65D34D694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9" cy="6872514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12703459-5B5E-4B0D-999D-DB8565B7F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44561" y="159026"/>
            <a:ext cx="5798876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Senior Gesamtprojektleiter*in Baumanagement · 100%">
            <a:extLst>
              <a:ext uri="{FF2B5EF4-FFF2-40B4-BE49-F238E27FC236}">
                <a16:creationId xmlns:a16="http://schemas.microsoft.com/office/drawing/2014/main" id="{07839297-DE7D-3C44-869F-8F8886427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64" r="24646"/>
          <a:stretch/>
        </p:blipFill>
        <p:spPr bwMode="auto">
          <a:xfrm>
            <a:off x="20" y="10"/>
            <a:ext cx="6095981" cy="687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395AFFB-A03B-BB4C-89B7-11C6BEFB7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3449" y="1066800"/>
            <a:ext cx="4229100" cy="4753429"/>
          </a:xfrm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cap="none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1289B19-AB89-1949-A1C2-8E30501D57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24700" y="1028700"/>
            <a:ext cx="4038600" cy="45426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14350" indent="-514350" algn="l">
              <a:lnSpc>
                <a:spcPct val="110000"/>
              </a:lnSpc>
              <a:buFont typeface="+mj-lt"/>
              <a:buAutoNum type="romanUcPeriod"/>
            </a:pPr>
            <a:r>
              <a:rPr lang="en-US" dirty="0"/>
              <a:t>Initial Ideas</a:t>
            </a:r>
          </a:p>
          <a:p>
            <a:pPr marL="514350" indent="-514350" algn="l">
              <a:lnSpc>
                <a:spcPct val="110000"/>
              </a:lnSpc>
              <a:buFont typeface="+mj-lt"/>
              <a:buAutoNum type="romanUcPeriod"/>
            </a:pPr>
            <a:r>
              <a:rPr lang="en-US" dirty="0"/>
              <a:t>Data Collection</a:t>
            </a:r>
          </a:p>
          <a:p>
            <a:pPr marL="514350" indent="-514350" algn="l">
              <a:lnSpc>
                <a:spcPct val="110000"/>
              </a:lnSpc>
              <a:buFont typeface="+mj-lt"/>
              <a:buAutoNum type="romanUcPeriod"/>
            </a:pPr>
            <a:r>
              <a:rPr lang="en-US" dirty="0"/>
              <a:t>Model</a:t>
            </a:r>
          </a:p>
          <a:p>
            <a:pPr marL="514350" indent="-514350" algn="l">
              <a:lnSpc>
                <a:spcPct val="110000"/>
              </a:lnSpc>
              <a:buFont typeface="+mj-lt"/>
              <a:buAutoNum type="romanUcPeriod"/>
            </a:pPr>
            <a:r>
              <a:rPr lang="en-US" dirty="0"/>
              <a:t>Results</a:t>
            </a:r>
          </a:p>
          <a:p>
            <a:pPr marL="514350" indent="-514350" algn="l">
              <a:lnSpc>
                <a:spcPct val="110000"/>
              </a:lnSpc>
              <a:buFont typeface="+mj-lt"/>
              <a:buAutoNum type="romanUcPeriod"/>
            </a:pPr>
            <a:r>
              <a:rPr lang="en-US" dirty="0"/>
              <a:t>Conclusion and next steps</a:t>
            </a:r>
          </a:p>
          <a:p>
            <a:pPr marL="514350" indent="-514350" algn="l">
              <a:lnSpc>
                <a:spcPct val="110000"/>
              </a:lnSpc>
              <a:buFont typeface="+mj-lt"/>
              <a:buAutoNum type="romanUcPeriod"/>
            </a:pPr>
            <a:r>
              <a:rPr lang="en-US" dirty="0"/>
              <a:t>Questions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D653FA49-39A3-4265-8670-1CC425A6E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7" y="5850470"/>
            <a:ext cx="867485" cy="115439"/>
            <a:chOff x="8910933" y="1861308"/>
            <a:chExt cx="867485" cy="115439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DC43A9D-6FE6-4C0D-8F62-BE6F97205F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A21C79E-831C-44CF-B6A5-1677130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1E9E6F4-D7E6-42EA-9D33-18D653D1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D278DA78-A687-2D47-9118-54CAB4DFF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C18D7395-89B9-5D4C-BBE3-1AE4E450C0FF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261945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0D4B025-141B-534C-897C-75C33B92A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20A0672-2931-6545-9DBD-6E9697042A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647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1018B3-5F3A-734C-8911-424B815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V.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Next </a:t>
            </a:r>
            <a:r>
              <a:rPr lang="de-DE" dirty="0" err="1"/>
              <a:t>Steps</a:t>
            </a:r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41BEB41A-B257-41B3-AAD8-43528E969E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030417"/>
              </p:ext>
            </p:extLst>
          </p:nvPr>
        </p:nvGraphicFramePr>
        <p:xfrm>
          <a:off x="1077426" y="2732545"/>
          <a:ext cx="5465149" cy="32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Senior Gesamtprojektleiter*in Baumanagement · 100%">
            <a:extLst>
              <a:ext uri="{FF2B5EF4-FFF2-40B4-BE49-F238E27FC236}">
                <a16:creationId xmlns:a16="http://schemas.microsoft.com/office/drawing/2014/main" id="{38792EAB-D77D-7244-8DC9-C53678FD9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1" r="29825" b="1"/>
          <a:stretch/>
        </p:blipFill>
        <p:spPr bwMode="auto">
          <a:xfrm>
            <a:off x="7620000" y="10"/>
            <a:ext cx="457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CB84377-D599-1E4B-A99C-2BF227041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6E6FDF8-C40B-444B-806F-DA78517DBD17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2361899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58BA1-157D-CE4E-B28F-6A5C95CAC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3624902A-74C2-0C4C-AC28-FEB0F101CF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2359522"/>
              </p:ext>
            </p:extLst>
          </p:nvPr>
        </p:nvGraphicFramePr>
        <p:xfrm>
          <a:off x="1028700" y="2162175"/>
          <a:ext cx="10134600" cy="3968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1458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A71DED39-0C75-124A-A78A-F9E19CCA7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63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62AB73E-D9B6-E34B-B496-2A362E68C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3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73261B43-3CC3-0749-88E8-248BF6FED8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10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1018B3-5F3A-734C-8911-424B815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VI.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Discussion</a:t>
            </a:r>
            <a:endParaRPr lang="de-DE" dirty="0"/>
          </a:p>
        </p:txBody>
      </p:sp>
      <p:pic>
        <p:nvPicPr>
          <p:cNvPr id="4" name="Picture 2" descr="Senior Gesamtprojektleiter*in Baumanagement · 100%">
            <a:extLst>
              <a:ext uri="{FF2B5EF4-FFF2-40B4-BE49-F238E27FC236}">
                <a16:creationId xmlns:a16="http://schemas.microsoft.com/office/drawing/2014/main" id="{38792EAB-D77D-7244-8DC9-C53678FD9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1" r="29825" b="1"/>
          <a:stretch/>
        </p:blipFill>
        <p:spPr bwMode="auto">
          <a:xfrm>
            <a:off x="7620000" y="10"/>
            <a:ext cx="457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CB84377-D599-1E4B-A99C-2BF227041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6E6FDF8-C40B-444B-806F-DA78517DBD17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  <p:pic>
        <p:nvPicPr>
          <p:cNvPr id="11" name="Inhaltsplatzhalter 5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3F496885-507C-B444-BECB-21F37F629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389" b="90008" l="10000" r="90000">
                        <a14:foregroundMark x1="14000" y1="9992" x2="13111" y2="22166"/>
                        <a14:foregroundMark x1="13111" y1="22166" x2="26000" y2="29807"/>
                        <a14:foregroundMark x1="26000" y1="29807" x2="42111" y2="27960"/>
                        <a14:foregroundMark x1="42111" y1="27960" x2="43667" y2="15617"/>
                        <a14:foregroundMark x1="43667" y1="15617" x2="31667" y2="7389"/>
                        <a14:foregroundMark x1="31667" y1="7389" x2="14444" y2="9404"/>
                        <a14:foregroundMark x1="16667" y1="12343" x2="23111" y2="23426"/>
                        <a14:foregroundMark x1="23111" y1="23426" x2="19667" y2="12678"/>
                        <a14:foregroundMark x1="22333" y1="15281" x2="24889" y2="19899"/>
                        <a14:foregroundMark x1="71889" y1="89337" x2="85444" y2="87070"/>
                        <a14:foregroundMark x1="41000" y1="90008" x2="56889" y2="90008"/>
                        <a14:foregroundMark x1="56889" y1="90008" x2="60111" y2="8572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09212" y="2165349"/>
            <a:ext cx="3001575" cy="3968750"/>
          </a:xfrm>
        </p:spPr>
      </p:pic>
    </p:spTree>
    <p:extLst>
      <p:ext uri="{BB962C8B-B14F-4D97-AF65-F5344CB8AC3E}">
        <p14:creationId xmlns:p14="http://schemas.microsoft.com/office/powerpoint/2010/main" val="1791302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1018B3-5F3A-734C-8911-424B815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VI.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Discussion</a:t>
            </a:r>
            <a:endParaRPr lang="de-DE" dirty="0"/>
          </a:p>
        </p:txBody>
      </p:sp>
      <p:graphicFrame>
        <p:nvGraphicFramePr>
          <p:cNvPr id="12" name="Inhaltsplatzhalter 2">
            <a:extLst>
              <a:ext uri="{FF2B5EF4-FFF2-40B4-BE49-F238E27FC236}">
                <a16:creationId xmlns:a16="http://schemas.microsoft.com/office/drawing/2014/main" id="{41BEB41A-B257-41B3-AAD8-43528E969E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7426" y="2732545"/>
          <a:ext cx="5465149" cy="32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Senior Gesamtprojektleiter*in Baumanagement · 100%">
            <a:extLst>
              <a:ext uri="{FF2B5EF4-FFF2-40B4-BE49-F238E27FC236}">
                <a16:creationId xmlns:a16="http://schemas.microsoft.com/office/drawing/2014/main" id="{38792EAB-D77D-7244-8DC9-C53678FD9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1" r="29825" b="1"/>
          <a:stretch/>
        </p:blipFill>
        <p:spPr bwMode="auto">
          <a:xfrm>
            <a:off x="7620000" y="10"/>
            <a:ext cx="457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CB84377-D599-1E4B-A99C-2BF2270414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6E6FDF8-C40B-444B-806F-DA78517DBD17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1826647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7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798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" descr="Senior Gesamtprojektleiter*in Baumanagement · 100%">
            <a:extLst>
              <a:ext uri="{FF2B5EF4-FFF2-40B4-BE49-F238E27FC236}">
                <a16:creationId xmlns:a16="http://schemas.microsoft.com/office/drawing/2014/main" id="{6458EA55-A955-AF45-BFA8-A876AB692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7" r="3750" b="1"/>
          <a:stretch/>
        </p:blipFill>
        <p:spPr bwMode="auto">
          <a:xfrm>
            <a:off x="20" y="-5798"/>
            <a:ext cx="12200865" cy="686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39">
            <a:extLst>
              <a:ext uri="{FF2B5EF4-FFF2-40B4-BE49-F238E27FC236}">
                <a16:creationId xmlns:a16="http://schemas.microsoft.com/office/drawing/2014/main" id="{EA7FD6EC-4D99-4AB0-9AC8-CFBD9D47C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1" y="723900"/>
            <a:ext cx="10744199" cy="5398604"/>
          </a:xfrm>
          <a:prstGeom prst="rect">
            <a:avLst/>
          </a:pr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itel 1">
            <a:extLst>
              <a:ext uri="{FF2B5EF4-FFF2-40B4-BE49-F238E27FC236}">
                <a16:creationId xmlns:a16="http://schemas.microsoft.com/office/drawing/2014/main" id="{46359CBE-4BAF-EF4B-9802-CD59D664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829" y="1074057"/>
            <a:ext cx="8476343" cy="10330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cap="all" spc="390" baseline="0" dirty="0">
                <a:latin typeface="+mj-lt"/>
                <a:ea typeface="+mj-ea"/>
                <a:cs typeface="+mj-cs"/>
              </a:rPr>
              <a:t>Thanks for your attention!</a:t>
            </a:r>
          </a:p>
        </p:txBody>
      </p:sp>
      <p:sp>
        <p:nvSpPr>
          <p:cNvPr id="55" name="Inhaltsplatzhalter 6">
            <a:extLst>
              <a:ext uri="{FF2B5EF4-FFF2-40B4-BE49-F238E27FC236}">
                <a16:creationId xmlns:a16="http://schemas.microsoft.com/office/drawing/2014/main" id="{25201563-D413-AA4D-99CB-F0625BFE1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1812" y="2594389"/>
            <a:ext cx="6508377" cy="2447703"/>
          </a:xfrm>
        </p:spPr>
        <p:txBody>
          <a:bodyPr>
            <a:normAutofit/>
          </a:bodyPr>
          <a:lstStyle/>
          <a:p>
            <a:pPr algn="ctr"/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: Ruben </a:t>
            </a:r>
            <a:r>
              <a:rPr lang="de-DE" dirty="0" err="1"/>
              <a:t>Coll</a:t>
            </a:r>
            <a:r>
              <a:rPr lang="de-DE" dirty="0"/>
              <a:t>, Mario Kovacs, Martina </a:t>
            </a:r>
            <a:r>
              <a:rPr lang="de-DE" dirty="0" err="1"/>
              <a:t>Trippel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Lisa Christl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5357309"/>
            <a:ext cx="867485" cy="115439"/>
            <a:chOff x="8910933" y="1861308"/>
            <a:chExt cx="867485" cy="11543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08FEA9C5-1153-4D49-8953-FCCB5DA79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857" y="3927077"/>
            <a:ext cx="4023857" cy="140633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C276B60D-9F1C-3C4E-853B-1DA27A24F6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60323" y="3359769"/>
            <a:ext cx="2759854" cy="2670826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92CC853-D6C1-A841-A7A3-58FE053D53CF}"/>
              </a:ext>
            </a:extLst>
          </p:cNvPr>
          <p:cNvSpPr txBox="1"/>
          <p:nvPr/>
        </p:nvSpPr>
        <p:spPr>
          <a:xfrm rot="2710742">
            <a:off x="2976572" y="4887762"/>
            <a:ext cx="97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528843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1018B3-5F3A-734C-8911-424B815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I. Initial </a:t>
            </a:r>
            <a:r>
              <a:rPr lang="de-DE" dirty="0" err="1"/>
              <a:t>Idea</a:t>
            </a:r>
            <a:endParaRPr lang="de-DE" dirty="0"/>
          </a:p>
        </p:txBody>
      </p:sp>
      <p:graphicFrame>
        <p:nvGraphicFramePr>
          <p:cNvPr id="15" name="Inhaltsplatzhalter 2">
            <a:extLst>
              <a:ext uri="{FF2B5EF4-FFF2-40B4-BE49-F238E27FC236}">
                <a16:creationId xmlns:a16="http://schemas.microsoft.com/office/drawing/2014/main" id="{83FF731C-866D-4C16-B9DE-F487375D34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456890"/>
              </p:ext>
            </p:extLst>
          </p:nvPr>
        </p:nvGraphicFramePr>
        <p:xfrm>
          <a:off x="1077426" y="2732545"/>
          <a:ext cx="5465149" cy="32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Senior Gesamtprojektleiter*in Baumanagement · 100%">
            <a:extLst>
              <a:ext uri="{FF2B5EF4-FFF2-40B4-BE49-F238E27FC236}">
                <a16:creationId xmlns:a16="http://schemas.microsoft.com/office/drawing/2014/main" id="{38792EAB-D77D-7244-8DC9-C53678FD9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1" r="29825" b="1"/>
          <a:stretch/>
        </p:blipFill>
        <p:spPr bwMode="auto">
          <a:xfrm>
            <a:off x="7620000" y="10"/>
            <a:ext cx="457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B4B927E-EC77-FF4C-9A69-B4A01CABEC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55FCE5B3-9923-8149-8C11-1D05A81A82D7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642134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912" y="-247454"/>
            <a:ext cx="10134600" cy="1288489"/>
          </a:xfrm>
        </p:spPr>
        <p:txBody>
          <a:bodyPr/>
          <a:lstStyle/>
          <a:p>
            <a:r>
              <a:rPr lang="en-US" dirty="0"/>
              <a:t>Essential data/ potential predictors</a:t>
            </a: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F25F077-5DCD-41F4-B28B-67B2E241CC31}"/>
              </a:ext>
            </a:extLst>
          </p:cNvPr>
          <p:cNvSpPr/>
          <p:nvPr/>
        </p:nvSpPr>
        <p:spPr>
          <a:xfrm>
            <a:off x="3811559" y="981284"/>
            <a:ext cx="4568909" cy="5094880"/>
          </a:xfrm>
          <a:custGeom>
            <a:avLst/>
            <a:gdLst>
              <a:gd name="connsiteX0" fmla="*/ 364288 w 4568909"/>
              <a:gd name="connsiteY0" fmla="*/ 3058190 h 5094880"/>
              <a:gd name="connsiteX1" fmla="*/ 427036 w 4568909"/>
              <a:gd name="connsiteY1" fmla="*/ 3210773 h 5094880"/>
              <a:gd name="connsiteX2" fmla="*/ 346338 w 4568909"/>
              <a:gd name="connsiteY2" fmla="*/ 3474113 h 5094880"/>
              <a:gd name="connsiteX3" fmla="*/ 418522 w 4568909"/>
              <a:gd name="connsiteY3" fmla="*/ 3767206 h 5094880"/>
              <a:gd name="connsiteX4" fmla="*/ 700966 w 4568909"/>
              <a:gd name="connsiteY4" fmla="*/ 3898918 h 5094880"/>
              <a:gd name="connsiteX5" fmla="*/ 1017392 w 4568909"/>
              <a:gd name="connsiteY5" fmla="*/ 3864903 h 5094880"/>
              <a:gd name="connsiteX6" fmla="*/ 1125705 w 4568909"/>
              <a:gd name="connsiteY6" fmla="*/ 3926497 h 5094880"/>
              <a:gd name="connsiteX7" fmla="*/ 1064108 w 4568909"/>
              <a:gd name="connsiteY7" fmla="*/ 4034808 h 5094880"/>
              <a:gd name="connsiteX8" fmla="*/ 849628 w 4568909"/>
              <a:gd name="connsiteY8" fmla="*/ 4079436 h 5094880"/>
              <a:gd name="connsiteX9" fmla="*/ 847481 w 4568909"/>
              <a:gd name="connsiteY9" fmla="*/ 4094313 h 5094880"/>
              <a:gd name="connsiteX10" fmla="*/ 883610 w 4568909"/>
              <a:gd name="connsiteY10" fmla="*/ 4406460 h 5094880"/>
              <a:gd name="connsiteX11" fmla="*/ 1087503 w 4568909"/>
              <a:gd name="connsiteY11" fmla="*/ 4553048 h 5094880"/>
              <a:gd name="connsiteX12" fmla="*/ 1605674 w 4568909"/>
              <a:gd name="connsiteY12" fmla="*/ 4351218 h 5094880"/>
              <a:gd name="connsiteX13" fmla="*/ 1730941 w 4568909"/>
              <a:gd name="connsiteY13" fmla="*/ 4351218 h 5094880"/>
              <a:gd name="connsiteX14" fmla="*/ 1730941 w 4568909"/>
              <a:gd name="connsiteY14" fmla="*/ 4476578 h 5094880"/>
              <a:gd name="connsiteX15" fmla="*/ 1015245 w 4568909"/>
              <a:gd name="connsiteY15" fmla="*/ 4714428 h 5094880"/>
              <a:gd name="connsiteX16" fmla="*/ 722214 w 4568909"/>
              <a:gd name="connsiteY16" fmla="*/ 4478667 h 5094880"/>
              <a:gd name="connsiteX17" fmla="*/ 675498 w 4568909"/>
              <a:gd name="connsiteY17" fmla="*/ 4070912 h 5094880"/>
              <a:gd name="connsiteX18" fmla="*/ 641516 w 4568909"/>
              <a:gd name="connsiteY18" fmla="*/ 4066650 h 5094880"/>
              <a:gd name="connsiteX19" fmla="*/ 278373 w 4568909"/>
              <a:gd name="connsiteY19" fmla="*/ 3873428 h 5094880"/>
              <a:gd name="connsiteX20" fmla="*/ 170060 w 4568909"/>
              <a:gd name="connsiteY20" fmla="*/ 3461410 h 5094880"/>
              <a:gd name="connsiteX21" fmla="*/ 301695 w 4568909"/>
              <a:gd name="connsiteY21" fmla="*/ 3085496 h 5094880"/>
              <a:gd name="connsiteX22" fmla="*/ 364288 w 4568909"/>
              <a:gd name="connsiteY22" fmla="*/ 3058190 h 5094880"/>
              <a:gd name="connsiteX23" fmla="*/ 4277900 w 4568909"/>
              <a:gd name="connsiteY23" fmla="*/ 2230817 h 5094880"/>
              <a:gd name="connsiteX24" fmla="*/ 4352575 w 4568909"/>
              <a:gd name="connsiteY24" fmla="*/ 2293851 h 5094880"/>
              <a:gd name="connsiteX25" fmla="*/ 4507588 w 4568909"/>
              <a:gd name="connsiteY25" fmla="*/ 2665536 h 5094880"/>
              <a:gd name="connsiteX26" fmla="*/ 4556440 w 4568909"/>
              <a:gd name="connsiteY26" fmla="*/ 3071121 h 5094880"/>
              <a:gd name="connsiteX27" fmla="*/ 4401427 w 4568909"/>
              <a:gd name="connsiteY27" fmla="*/ 3432203 h 5094880"/>
              <a:gd name="connsiteX28" fmla="*/ 4101952 w 4568909"/>
              <a:gd name="connsiteY28" fmla="*/ 3631822 h 5094880"/>
              <a:gd name="connsiteX29" fmla="*/ 3912901 w 4568909"/>
              <a:gd name="connsiteY29" fmla="*/ 3595674 h 5094880"/>
              <a:gd name="connsiteX30" fmla="*/ 3815268 w 4568909"/>
              <a:gd name="connsiteY30" fmla="*/ 3750710 h 5094880"/>
              <a:gd name="connsiteX31" fmla="*/ 3080384 w 4568909"/>
              <a:gd name="connsiteY31" fmla="*/ 3778343 h 5094880"/>
              <a:gd name="connsiteX32" fmla="*/ 3048586 w 4568909"/>
              <a:gd name="connsiteY32" fmla="*/ 3657287 h 5094880"/>
              <a:gd name="connsiteX33" fmla="*/ 3169634 w 4568909"/>
              <a:gd name="connsiteY33" fmla="*/ 3625476 h 5094880"/>
              <a:gd name="connsiteX34" fmla="*/ 3689957 w 4568909"/>
              <a:gd name="connsiteY34" fmla="*/ 3625476 h 5094880"/>
              <a:gd name="connsiteX35" fmla="*/ 3668711 w 4568909"/>
              <a:gd name="connsiteY35" fmla="*/ 3058429 h 5094880"/>
              <a:gd name="connsiteX36" fmla="*/ 3821628 w 4568909"/>
              <a:gd name="connsiteY36" fmla="*/ 2969182 h 5094880"/>
              <a:gd name="connsiteX37" fmla="*/ 3946939 w 4568909"/>
              <a:gd name="connsiteY37" fmla="*/ 3393966 h 5094880"/>
              <a:gd name="connsiteX38" fmla="*/ 3959658 w 4568909"/>
              <a:gd name="connsiteY38" fmla="*/ 3410915 h 5094880"/>
              <a:gd name="connsiteX39" fmla="*/ 4182675 w 4568909"/>
              <a:gd name="connsiteY39" fmla="*/ 3413084 h 5094880"/>
              <a:gd name="connsiteX40" fmla="*/ 4373821 w 4568909"/>
              <a:gd name="connsiteY40" fmla="*/ 3083893 h 5094880"/>
              <a:gd name="connsiteX41" fmla="*/ 4333424 w 4568909"/>
              <a:gd name="connsiteY41" fmla="*/ 2707950 h 5094880"/>
              <a:gd name="connsiteX42" fmla="*/ 4182675 w 4568909"/>
              <a:gd name="connsiteY42" fmla="*/ 2340602 h 5094880"/>
              <a:gd name="connsiteX43" fmla="*/ 4244246 w 4568909"/>
              <a:gd name="connsiteY43" fmla="*/ 2232238 h 5094880"/>
              <a:gd name="connsiteX44" fmla="*/ 4277900 w 4568909"/>
              <a:gd name="connsiteY44" fmla="*/ 2230817 h 5094880"/>
              <a:gd name="connsiteX45" fmla="*/ 3617504 w 4568909"/>
              <a:gd name="connsiteY45" fmla="*/ 1274149 h 5094880"/>
              <a:gd name="connsiteX46" fmla="*/ 3702456 w 4568909"/>
              <a:gd name="connsiteY46" fmla="*/ 1358569 h 5094880"/>
              <a:gd name="connsiteX47" fmla="*/ 3560179 w 4568909"/>
              <a:gd name="connsiteY47" fmla="*/ 1666519 h 5094880"/>
              <a:gd name="connsiteX48" fmla="*/ 3033468 w 4568909"/>
              <a:gd name="connsiteY48" fmla="*/ 1936240 h 5094880"/>
              <a:gd name="connsiteX49" fmla="*/ 2691541 w 4568909"/>
              <a:gd name="connsiteY49" fmla="*/ 1942611 h 5094880"/>
              <a:gd name="connsiteX50" fmla="*/ 2553504 w 4568909"/>
              <a:gd name="connsiteY50" fmla="*/ 1615548 h 5094880"/>
              <a:gd name="connsiteX51" fmla="*/ 2723366 w 4568909"/>
              <a:gd name="connsiteY51" fmla="*/ 1568824 h 5094880"/>
              <a:gd name="connsiteX52" fmla="*/ 2761633 w 4568909"/>
              <a:gd name="connsiteY52" fmla="*/ 1751470 h 5094880"/>
              <a:gd name="connsiteX53" fmla="*/ 2850832 w 4568909"/>
              <a:gd name="connsiteY53" fmla="*/ 1804565 h 5094880"/>
              <a:gd name="connsiteX54" fmla="*/ 3003735 w 4568909"/>
              <a:gd name="connsiteY54" fmla="*/ 1757841 h 5094880"/>
              <a:gd name="connsiteX55" fmla="*/ 3137533 w 4568909"/>
              <a:gd name="connsiteY55" fmla="*/ 1708994 h 5094880"/>
              <a:gd name="connsiteX56" fmla="*/ 3396649 w 4568909"/>
              <a:gd name="connsiteY56" fmla="*/ 1575196 h 5094880"/>
              <a:gd name="connsiteX57" fmla="*/ 3526152 w 4568909"/>
              <a:gd name="connsiteY57" fmla="*/ 1358569 h 5094880"/>
              <a:gd name="connsiteX58" fmla="*/ 3617504 w 4568909"/>
              <a:gd name="connsiteY58" fmla="*/ 1274149 h 5094880"/>
              <a:gd name="connsiteX59" fmla="*/ 418294 w 4568909"/>
              <a:gd name="connsiteY59" fmla="*/ 998109 h 5094880"/>
              <a:gd name="connsiteX60" fmla="*/ 480954 w 4568909"/>
              <a:gd name="connsiteY60" fmla="*/ 1023586 h 5094880"/>
              <a:gd name="connsiteX61" fmla="*/ 480954 w 4568909"/>
              <a:gd name="connsiteY61" fmla="*/ 1148887 h 5094880"/>
              <a:gd name="connsiteX62" fmla="*/ 466061 w 4568909"/>
              <a:gd name="connsiteY62" fmla="*/ 1168007 h 5094880"/>
              <a:gd name="connsiteX63" fmla="*/ 449072 w 4568909"/>
              <a:gd name="connsiteY63" fmla="*/ 1191396 h 5094880"/>
              <a:gd name="connsiteX64" fmla="*/ 410866 w 4568909"/>
              <a:gd name="connsiteY64" fmla="*/ 1246621 h 5094880"/>
              <a:gd name="connsiteX65" fmla="*/ 334417 w 4568909"/>
              <a:gd name="connsiteY65" fmla="*/ 1373963 h 5094880"/>
              <a:gd name="connsiteX66" fmla="*/ 213364 w 4568909"/>
              <a:gd name="connsiteY66" fmla="*/ 1656493 h 5094880"/>
              <a:gd name="connsiteX67" fmla="*/ 179386 w 4568909"/>
              <a:gd name="connsiteY67" fmla="*/ 1945241 h 5094880"/>
              <a:gd name="connsiteX68" fmla="*/ 236714 w 4568909"/>
              <a:gd name="connsiteY68" fmla="*/ 2085484 h 5094880"/>
              <a:gd name="connsiteX69" fmla="*/ 425722 w 4568909"/>
              <a:gd name="connsiteY69" fmla="*/ 1949510 h 5094880"/>
              <a:gd name="connsiteX70" fmla="*/ 514931 w 4568909"/>
              <a:gd name="connsiteY70" fmla="*/ 2102469 h 5094880"/>
              <a:gd name="connsiteX71" fmla="*/ 294041 w 4568909"/>
              <a:gd name="connsiteY71" fmla="*/ 2285037 h 5094880"/>
              <a:gd name="connsiteX72" fmla="*/ 183615 w 4568909"/>
              <a:gd name="connsiteY72" fmla="*/ 2569701 h 5094880"/>
              <a:gd name="connsiteX73" fmla="*/ 342911 w 4568909"/>
              <a:gd name="connsiteY73" fmla="*/ 2750226 h 5094880"/>
              <a:gd name="connsiteX74" fmla="*/ 659335 w 4568909"/>
              <a:gd name="connsiteY74" fmla="*/ 2811763 h 5094880"/>
              <a:gd name="connsiteX75" fmla="*/ 657202 w 4568909"/>
              <a:gd name="connsiteY75" fmla="*/ 2985884 h 5094880"/>
              <a:gd name="connsiteX76" fmla="*/ 7366 w 4568909"/>
              <a:gd name="connsiteY76" fmla="*/ 2597267 h 5094880"/>
              <a:gd name="connsiteX77" fmla="*/ 119926 w 4568909"/>
              <a:gd name="connsiteY77" fmla="*/ 2221366 h 5094880"/>
              <a:gd name="connsiteX78" fmla="*/ 34945 w 4568909"/>
              <a:gd name="connsiteY78" fmla="*/ 1628834 h 5094880"/>
              <a:gd name="connsiteX79" fmla="*/ 355635 w 4568909"/>
              <a:gd name="connsiteY79" fmla="*/ 1023586 h 5094880"/>
              <a:gd name="connsiteX80" fmla="*/ 418294 w 4568909"/>
              <a:gd name="connsiteY80" fmla="*/ 998109 h 5094880"/>
              <a:gd name="connsiteX81" fmla="*/ 3915473 w 4568909"/>
              <a:gd name="connsiteY81" fmla="*/ 807576 h 5094880"/>
              <a:gd name="connsiteX82" fmla="*/ 3953016 w 4568909"/>
              <a:gd name="connsiteY82" fmla="*/ 811426 h 5094880"/>
              <a:gd name="connsiteX83" fmla="*/ 4314039 w 4568909"/>
              <a:gd name="connsiteY83" fmla="*/ 1072660 h 5094880"/>
              <a:gd name="connsiteX84" fmla="*/ 4350138 w 4568909"/>
              <a:gd name="connsiteY84" fmla="*/ 1779874 h 5094880"/>
              <a:gd name="connsiteX85" fmla="*/ 4135661 w 4568909"/>
              <a:gd name="connsiteY85" fmla="*/ 2066581 h 5094880"/>
              <a:gd name="connsiteX86" fmla="*/ 3698174 w 4568909"/>
              <a:gd name="connsiteY86" fmla="*/ 2138777 h 5094880"/>
              <a:gd name="connsiteX87" fmla="*/ 3821347 w 4568909"/>
              <a:gd name="connsiteY87" fmla="*/ 2011344 h 5094880"/>
              <a:gd name="connsiteX88" fmla="*/ 3959398 w 4568909"/>
              <a:gd name="connsiteY88" fmla="*/ 1973135 h 5094880"/>
              <a:gd name="connsiteX89" fmla="*/ 4080418 w 4568909"/>
              <a:gd name="connsiteY89" fmla="*/ 1873320 h 5094880"/>
              <a:gd name="connsiteX90" fmla="*/ 4214240 w 4568909"/>
              <a:gd name="connsiteY90" fmla="*/ 1637559 h 5094880"/>
              <a:gd name="connsiteX91" fmla="*/ 4233346 w 4568909"/>
              <a:gd name="connsiteY91" fmla="*/ 1563217 h 5094880"/>
              <a:gd name="connsiteX92" fmla="*/ 4239728 w 4568909"/>
              <a:gd name="connsiteY92" fmla="*/ 1531376 h 5094880"/>
              <a:gd name="connsiteX93" fmla="*/ 4241842 w 4568909"/>
              <a:gd name="connsiteY93" fmla="*/ 1508049 h 5094880"/>
              <a:gd name="connsiteX94" fmla="*/ 4243957 w 4568909"/>
              <a:gd name="connsiteY94" fmla="*/ 1427340 h 5094880"/>
              <a:gd name="connsiteX95" fmla="*/ 4241842 w 4568909"/>
              <a:gd name="connsiteY95" fmla="*/ 1391207 h 5094880"/>
              <a:gd name="connsiteX96" fmla="*/ 4239728 w 4568909"/>
              <a:gd name="connsiteY96" fmla="*/ 1367880 h 5094880"/>
              <a:gd name="connsiteX97" fmla="*/ 4205744 w 4568909"/>
              <a:gd name="connsiteY97" fmla="*/ 1240447 h 5094880"/>
              <a:gd name="connsiteX98" fmla="*/ 4192981 w 4568909"/>
              <a:gd name="connsiteY98" fmla="*/ 1212829 h 5094880"/>
              <a:gd name="connsiteX99" fmla="*/ 4175989 w 4568909"/>
              <a:gd name="connsiteY99" fmla="*/ 1183065 h 5094880"/>
              <a:gd name="connsiteX100" fmla="*/ 4156882 w 4568909"/>
              <a:gd name="connsiteY100" fmla="*/ 1153370 h 5094880"/>
              <a:gd name="connsiteX101" fmla="*/ 4144157 w 4568909"/>
              <a:gd name="connsiteY101" fmla="*/ 1136341 h 5094880"/>
              <a:gd name="connsiteX102" fmla="*/ 3906307 w 4568909"/>
              <a:gd name="connsiteY102" fmla="*/ 981290 h 5094880"/>
              <a:gd name="connsiteX103" fmla="*/ 3915473 w 4568909"/>
              <a:gd name="connsiteY103" fmla="*/ 807576 h 5094880"/>
              <a:gd name="connsiteX104" fmla="*/ 1197932 w 4568909"/>
              <a:gd name="connsiteY104" fmla="*/ 403636 h 5094880"/>
              <a:gd name="connsiteX105" fmla="*/ 1264953 w 4568909"/>
              <a:gd name="connsiteY105" fmla="*/ 411804 h 5094880"/>
              <a:gd name="connsiteX106" fmla="*/ 1220356 w 4568909"/>
              <a:gd name="connsiteY106" fmla="*/ 571060 h 5094880"/>
              <a:gd name="connsiteX107" fmla="*/ 874224 w 4568909"/>
              <a:gd name="connsiteY107" fmla="*/ 762216 h 5094880"/>
              <a:gd name="connsiteX108" fmla="*/ 1039848 w 4568909"/>
              <a:gd name="connsiteY108" fmla="*/ 1386603 h 5094880"/>
              <a:gd name="connsiteX109" fmla="*/ 1668449 w 4568909"/>
              <a:gd name="connsiteY109" fmla="*/ 1409935 h 5094880"/>
              <a:gd name="connsiteX110" fmla="*/ 1785239 w 4568909"/>
              <a:gd name="connsiteY110" fmla="*/ 1409935 h 5094880"/>
              <a:gd name="connsiteX111" fmla="*/ 1785239 w 4568909"/>
              <a:gd name="connsiteY111" fmla="*/ 1526780 h 5094880"/>
              <a:gd name="connsiteX112" fmla="*/ 1290430 w 4568909"/>
              <a:gd name="connsiteY112" fmla="*/ 1660577 h 5094880"/>
              <a:gd name="connsiteX113" fmla="*/ 644825 w 4568909"/>
              <a:gd name="connsiteY113" fmla="*/ 1080789 h 5094880"/>
              <a:gd name="connsiteX114" fmla="*/ 797739 w 4568909"/>
              <a:gd name="connsiteY114" fmla="*/ 598707 h 5094880"/>
              <a:gd name="connsiteX115" fmla="*/ 1197932 w 4568909"/>
              <a:gd name="connsiteY115" fmla="*/ 403636 h 5094880"/>
              <a:gd name="connsiteX116" fmla="*/ 3286497 w 4568909"/>
              <a:gd name="connsiteY116" fmla="*/ 276675 h 5094880"/>
              <a:gd name="connsiteX117" fmla="*/ 3319746 w 4568909"/>
              <a:gd name="connsiteY117" fmla="*/ 286636 h 5094880"/>
              <a:gd name="connsiteX118" fmla="*/ 3631939 w 4568909"/>
              <a:gd name="connsiteY118" fmla="*/ 634933 h 5094880"/>
              <a:gd name="connsiteX119" fmla="*/ 3544864 w 4568909"/>
              <a:gd name="connsiteY119" fmla="*/ 1102156 h 5094880"/>
              <a:gd name="connsiteX120" fmla="*/ 3391962 w 4568909"/>
              <a:gd name="connsiteY120" fmla="*/ 1012951 h 5094880"/>
              <a:gd name="connsiteX121" fmla="*/ 3468413 w 4568909"/>
              <a:gd name="connsiteY121" fmla="*/ 826062 h 5094880"/>
              <a:gd name="connsiteX122" fmla="*/ 3470542 w 4568909"/>
              <a:gd name="connsiteY122" fmla="*/ 811180 h 5094880"/>
              <a:gd name="connsiteX123" fmla="*/ 3472672 w 4568909"/>
              <a:gd name="connsiteY123" fmla="*/ 796341 h 5094880"/>
              <a:gd name="connsiteX124" fmla="*/ 3472672 w 4568909"/>
              <a:gd name="connsiteY124" fmla="*/ 749619 h 5094880"/>
              <a:gd name="connsiteX125" fmla="*/ 3470542 w 4568909"/>
              <a:gd name="connsiteY125" fmla="*/ 728378 h 5094880"/>
              <a:gd name="connsiteX126" fmla="*/ 3470542 w 4568909"/>
              <a:gd name="connsiteY126" fmla="*/ 724138 h 5094880"/>
              <a:gd name="connsiteX127" fmla="*/ 3470542 w 4568909"/>
              <a:gd name="connsiteY127" fmla="*/ 722018 h 5094880"/>
              <a:gd name="connsiteX128" fmla="*/ 3462048 w 4568909"/>
              <a:gd name="connsiteY128" fmla="*/ 681656 h 5094880"/>
              <a:gd name="connsiteX129" fmla="*/ 3455683 w 4568909"/>
              <a:gd name="connsiteY129" fmla="*/ 662534 h 5094880"/>
              <a:gd name="connsiteX130" fmla="*/ 3449294 w 4568909"/>
              <a:gd name="connsiteY130" fmla="*/ 647652 h 5094880"/>
              <a:gd name="connsiteX131" fmla="*/ 3432305 w 4568909"/>
              <a:gd name="connsiteY131" fmla="*/ 613692 h 5094880"/>
              <a:gd name="connsiteX132" fmla="*/ 3411080 w 4568909"/>
              <a:gd name="connsiteY132" fmla="*/ 579732 h 5094880"/>
              <a:gd name="connsiteX133" fmla="*/ 3400456 w 4568909"/>
              <a:gd name="connsiteY133" fmla="*/ 566969 h 5094880"/>
              <a:gd name="connsiteX134" fmla="*/ 3387703 w 4568909"/>
              <a:gd name="connsiteY134" fmla="*/ 554251 h 5094880"/>
              <a:gd name="connsiteX135" fmla="*/ 3228435 w 4568909"/>
              <a:gd name="connsiteY135" fmla="*/ 437445 h 5094880"/>
              <a:gd name="connsiteX136" fmla="*/ 3198692 w 4568909"/>
              <a:gd name="connsiteY136" fmla="*/ 318476 h 5094880"/>
              <a:gd name="connsiteX137" fmla="*/ 3286497 w 4568909"/>
              <a:gd name="connsiteY137" fmla="*/ 276675 h 5094880"/>
              <a:gd name="connsiteX138" fmla="*/ 2753580 w 4568909"/>
              <a:gd name="connsiteY138" fmla="*/ 2208 h 5094880"/>
              <a:gd name="connsiteX139" fmla="*/ 3032365 w 4568909"/>
              <a:gd name="connsiteY139" fmla="*/ 59829 h 5094880"/>
              <a:gd name="connsiteX140" fmla="*/ 2985561 w 4568909"/>
              <a:gd name="connsiteY140" fmla="*/ 229797 h 5094880"/>
              <a:gd name="connsiteX141" fmla="*/ 2484419 w 4568909"/>
              <a:gd name="connsiteY141" fmla="*/ 212609 h 5094880"/>
              <a:gd name="connsiteX142" fmla="*/ 2250835 w 4568909"/>
              <a:gd name="connsiteY142" fmla="*/ 592888 h 5094880"/>
              <a:gd name="connsiteX143" fmla="*/ 2250835 w 4568909"/>
              <a:gd name="connsiteY143" fmla="*/ 595037 h 5094880"/>
              <a:gd name="connsiteX144" fmla="*/ 2329425 w 4568909"/>
              <a:gd name="connsiteY144" fmla="*/ 798903 h 5094880"/>
              <a:gd name="connsiteX145" fmla="*/ 2947359 w 4568909"/>
              <a:gd name="connsiteY145" fmla="*/ 949534 h 5094880"/>
              <a:gd name="connsiteX146" fmla="*/ 2994163 w 4568909"/>
              <a:gd name="connsiteY146" fmla="*/ 1119502 h 5094880"/>
              <a:gd name="connsiteX147" fmla="*/ 2495063 w 4568909"/>
              <a:gd name="connsiteY147" fmla="*/ 1113057 h 5094880"/>
              <a:gd name="connsiteX148" fmla="*/ 2274164 w 4568909"/>
              <a:gd name="connsiteY148" fmla="*/ 989878 h 5094880"/>
              <a:gd name="connsiteX149" fmla="*/ 2308137 w 4568909"/>
              <a:gd name="connsiteY149" fmla="*/ 1716299 h 5094880"/>
              <a:gd name="connsiteX150" fmla="*/ 2325197 w 4568909"/>
              <a:gd name="connsiteY150" fmla="*/ 2113289 h 5094880"/>
              <a:gd name="connsiteX151" fmla="*/ 2325197 w 4568909"/>
              <a:gd name="connsiteY151" fmla="*/ 2145277 h 5094880"/>
              <a:gd name="connsiteX152" fmla="*/ 2325197 w 4568909"/>
              <a:gd name="connsiteY152" fmla="*/ 2149574 h 5094880"/>
              <a:gd name="connsiteX153" fmla="*/ 2344297 w 4568909"/>
              <a:gd name="connsiteY153" fmla="*/ 2671891 h 5094880"/>
              <a:gd name="connsiteX154" fmla="*/ 2427116 w 4568909"/>
              <a:gd name="connsiteY154" fmla="*/ 2909894 h 5094880"/>
              <a:gd name="connsiteX155" fmla="*/ 2633143 w 4568909"/>
              <a:gd name="connsiteY155" fmla="*/ 2992729 h 5094880"/>
              <a:gd name="connsiteX156" fmla="*/ 2803009 w 4568909"/>
              <a:gd name="connsiteY156" fmla="*/ 2863105 h 5094880"/>
              <a:gd name="connsiteX157" fmla="*/ 2945318 w 4568909"/>
              <a:gd name="connsiteY157" fmla="*/ 2584758 h 5094880"/>
              <a:gd name="connsiteX158" fmla="*/ 3406071 w 4568909"/>
              <a:gd name="connsiteY158" fmla="*/ 2274901 h 5094880"/>
              <a:gd name="connsiteX159" fmla="*/ 3811709 w 4568909"/>
              <a:gd name="connsiteY159" fmla="*/ 2621044 h 5094880"/>
              <a:gd name="connsiteX160" fmla="*/ 3750178 w 4568909"/>
              <a:gd name="connsiteY160" fmla="*/ 2729183 h 5094880"/>
              <a:gd name="connsiteX161" fmla="*/ 3641842 w 4568909"/>
              <a:gd name="connsiteY161" fmla="*/ 2667594 h 5094880"/>
              <a:gd name="connsiteX162" fmla="*/ 3491077 w 4568909"/>
              <a:gd name="connsiteY162" fmla="*/ 2470173 h 5094880"/>
              <a:gd name="connsiteX163" fmla="*/ 3227748 w 4568909"/>
              <a:gd name="connsiteY163" fmla="*/ 2504071 h 5094880"/>
              <a:gd name="connsiteX164" fmla="*/ 3074795 w 4568909"/>
              <a:gd name="connsiteY164" fmla="*/ 2716531 h 5094880"/>
              <a:gd name="connsiteX165" fmla="*/ 2926217 w 4568909"/>
              <a:gd name="connsiteY165" fmla="*/ 3005381 h 5094880"/>
              <a:gd name="connsiteX166" fmla="*/ 2410057 w 4568909"/>
              <a:gd name="connsiteY166" fmla="*/ 3115670 h 5094880"/>
              <a:gd name="connsiteX167" fmla="*/ 2323010 w 4568909"/>
              <a:gd name="connsiteY167" fmla="*/ 3054080 h 5094880"/>
              <a:gd name="connsiteX168" fmla="*/ 2323010 w 4568909"/>
              <a:gd name="connsiteY168" fmla="*/ 3315477 h 5094880"/>
              <a:gd name="connsiteX169" fmla="*/ 2325197 w 4568909"/>
              <a:gd name="connsiteY169" fmla="*/ 3922778 h 5094880"/>
              <a:gd name="connsiteX170" fmla="*/ 2327238 w 4568909"/>
              <a:gd name="connsiteY170" fmla="*/ 3941876 h 5094880"/>
              <a:gd name="connsiteX171" fmla="*/ 2325197 w 4568909"/>
              <a:gd name="connsiteY171" fmla="*/ 3956676 h 5094880"/>
              <a:gd name="connsiteX172" fmla="*/ 2325197 w 4568909"/>
              <a:gd name="connsiteY172" fmla="*/ 3963122 h 5094880"/>
              <a:gd name="connsiteX173" fmla="*/ 2747748 w 4568909"/>
              <a:gd name="connsiteY173" fmla="*/ 4022563 h 5094880"/>
              <a:gd name="connsiteX174" fmla="*/ 3064151 w 4568909"/>
              <a:gd name="connsiteY174" fmla="*/ 4268921 h 5094880"/>
              <a:gd name="connsiteX175" fmla="*/ 3157614 w 4568909"/>
              <a:gd name="connsiteY175" fmla="*/ 4455838 h 5094880"/>
              <a:gd name="connsiteX176" fmla="*/ 3204418 w 4568909"/>
              <a:gd name="connsiteY176" fmla="*/ 4527931 h 5094880"/>
              <a:gd name="connsiteX177" fmla="*/ 3251077 w 4568909"/>
              <a:gd name="connsiteY177" fmla="*/ 4559919 h 5094880"/>
              <a:gd name="connsiteX178" fmla="*/ 3527091 w 4568909"/>
              <a:gd name="connsiteY178" fmla="*/ 4409049 h 5094880"/>
              <a:gd name="connsiteX179" fmla="*/ 3586581 w 4568909"/>
              <a:gd name="connsiteY179" fmla="*/ 4245526 h 5094880"/>
              <a:gd name="connsiteX180" fmla="*/ 3580311 w 4568909"/>
              <a:gd name="connsiteY180" fmla="*/ 4154336 h 5094880"/>
              <a:gd name="connsiteX181" fmla="*/ 3539923 w 4568909"/>
              <a:gd name="connsiteY181" fmla="*/ 4145742 h 5094880"/>
              <a:gd name="connsiteX182" fmla="*/ 3431587 w 4568909"/>
              <a:gd name="connsiteY182" fmla="*/ 4084152 h 5094880"/>
              <a:gd name="connsiteX183" fmla="*/ 3493118 w 4568909"/>
              <a:gd name="connsiteY183" fmla="*/ 3975774 h 5094880"/>
              <a:gd name="connsiteX184" fmla="*/ 3760822 w 4568909"/>
              <a:gd name="connsiteY184" fmla="*/ 4128793 h 5094880"/>
              <a:gd name="connsiteX185" fmla="*/ 3728890 w 4568909"/>
              <a:gd name="connsiteY185" fmla="*/ 4402842 h 5094880"/>
              <a:gd name="connsiteX186" fmla="*/ 3380700 w 4568909"/>
              <a:gd name="connsiteY186" fmla="*/ 4733945 h 5094880"/>
              <a:gd name="connsiteX187" fmla="*/ 3134285 w 4568909"/>
              <a:gd name="connsiteY187" fmla="*/ 4695750 h 5094880"/>
              <a:gd name="connsiteX188" fmla="*/ 2994163 w 4568909"/>
              <a:gd name="connsiteY188" fmla="*/ 4513130 h 5094880"/>
              <a:gd name="connsiteX189" fmla="*/ 2879413 w 4568909"/>
              <a:gd name="connsiteY189" fmla="*/ 4311413 h 5094880"/>
              <a:gd name="connsiteX190" fmla="*/ 2718003 w 4568909"/>
              <a:gd name="connsiteY190" fmla="*/ 4196828 h 5094880"/>
              <a:gd name="connsiteX191" fmla="*/ 2329425 w 4568909"/>
              <a:gd name="connsiteY191" fmla="*/ 4137387 h 5094880"/>
              <a:gd name="connsiteX192" fmla="*/ 2329425 w 4568909"/>
              <a:gd name="connsiteY192" fmla="*/ 4143593 h 5094880"/>
              <a:gd name="connsiteX193" fmla="*/ 2335695 w 4568909"/>
              <a:gd name="connsiteY193" fmla="*/ 4254120 h 5094880"/>
              <a:gd name="connsiteX194" fmla="*/ 2346339 w 4568909"/>
              <a:gd name="connsiteY194" fmla="*/ 4547267 h 5094880"/>
              <a:gd name="connsiteX195" fmla="*/ 2348526 w 4568909"/>
              <a:gd name="connsiteY195" fmla="*/ 4555622 h 5094880"/>
              <a:gd name="connsiteX196" fmla="*/ 2596983 w 4568909"/>
              <a:gd name="connsiteY196" fmla="*/ 4901765 h 5094880"/>
              <a:gd name="connsiteX197" fmla="*/ 2945318 w 4568909"/>
              <a:gd name="connsiteY197" fmla="*/ 4795535 h 5094880"/>
              <a:gd name="connsiteX198" fmla="*/ 3070567 w 4568909"/>
              <a:gd name="connsiteY198" fmla="*/ 4795535 h 5094880"/>
              <a:gd name="connsiteX199" fmla="*/ 3070567 w 4568909"/>
              <a:gd name="connsiteY199" fmla="*/ 4920862 h 5094880"/>
              <a:gd name="connsiteX200" fmla="*/ 2545950 w 4568909"/>
              <a:gd name="connsiteY200" fmla="*/ 5071733 h 5094880"/>
              <a:gd name="connsiteX201" fmla="*/ 2269935 w 4568909"/>
              <a:gd name="connsiteY201" fmla="*/ 4842324 h 5094880"/>
              <a:gd name="connsiteX202" fmla="*/ 2259291 w 4568909"/>
              <a:gd name="connsiteY202" fmla="*/ 4861421 h 5094880"/>
              <a:gd name="connsiteX203" fmla="*/ 1928016 w 4568909"/>
              <a:gd name="connsiteY203" fmla="*/ 5086533 h 5094880"/>
              <a:gd name="connsiteX204" fmla="*/ 1513921 w 4568909"/>
              <a:gd name="connsiteY204" fmla="*/ 4978155 h 5094880"/>
              <a:gd name="connsiteX205" fmla="*/ 1513921 w 4568909"/>
              <a:gd name="connsiteY205" fmla="*/ 4853066 h 5094880"/>
              <a:gd name="connsiteX206" fmla="*/ 1639170 w 4568909"/>
              <a:gd name="connsiteY206" fmla="*/ 4853066 h 5094880"/>
              <a:gd name="connsiteX207" fmla="*/ 1976861 w 4568909"/>
              <a:gd name="connsiteY207" fmla="*/ 4886964 h 5094880"/>
              <a:gd name="connsiteX208" fmla="*/ 2165829 w 4568909"/>
              <a:gd name="connsiteY208" fmla="*/ 4649200 h 5094880"/>
              <a:gd name="connsiteX209" fmla="*/ 2170057 w 4568909"/>
              <a:gd name="connsiteY209" fmla="*/ 4629864 h 5094880"/>
              <a:gd name="connsiteX210" fmla="*/ 2170057 w 4568909"/>
              <a:gd name="connsiteY210" fmla="*/ 4627954 h 5094880"/>
              <a:gd name="connsiteX211" fmla="*/ 2170057 w 4568909"/>
              <a:gd name="connsiteY211" fmla="*/ 4625806 h 5094880"/>
              <a:gd name="connsiteX212" fmla="*/ 2174431 w 4568909"/>
              <a:gd name="connsiteY212" fmla="*/ 4572571 h 5094880"/>
              <a:gd name="connsiteX213" fmla="*/ 2174431 w 4568909"/>
              <a:gd name="connsiteY213" fmla="*/ 4562068 h 5094880"/>
              <a:gd name="connsiteX214" fmla="*/ 2155185 w 4568909"/>
              <a:gd name="connsiteY214" fmla="*/ 4152187 h 5094880"/>
              <a:gd name="connsiteX215" fmla="*/ 2157372 w 4568909"/>
              <a:gd name="connsiteY215" fmla="*/ 3956676 h 5094880"/>
              <a:gd name="connsiteX216" fmla="*/ 2157372 w 4568909"/>
              <a:gd name="connsiteY216" fmla="*/ 3778353 h 5094880"/>
              <a:gd name="connsiteX217" fmla="*/ 2123398 w 4568909"/>
              <a:gd name="connsiteY217" fmla="*/ 3816548 h 5094880"/>
              <a:gd name="connsiteX218" fmla="*/ 1671102 w 4568909"/>
              <a:gd name="connsiteY218" fmla="*/ 3920630 h 5094880"/>
              <a:gd name="connsiteX219" fmla="*/ 1405586 w 4568909"/>
              <a:gd name="connsiteY219" fmla="*/ 3551093 h 5094880"/>
              <a:gd name="connsiteX220" fmla="*/ 1106096 w 4568909"/>
              <a:gd name="connsiteY220" fmla="*/ 3279192 h 5094880"/>
              <a:gd name="connsiteX221" fmla="*/ 851224 w 4568909"/>
              <a:gd name="connsiteY221" fmla="*/ 3444863 h 5094880"/>
              <a:gd name="connsiteX222" fmla="*/ 743035 w 4568909"/>
              <a:gd name="connsiteY222" fmla="*/ 3506452 h 5094880"/>
              <a:gd name="connsiteX223" fmla="*/ 681358 w 4568909"/>
              <a:gd name="connsiteY223" fmla="*/ 3398313 h 5094880"/>
              <a:gd name="connsiteX224" fmla="*/ 1048794 w 4568909"/>
              <a:gd name="connsiteY224" fmla="*/ 3103017 h 5094880"/>
              <a:gd name="connsiteX225" fmla="*/ 1454432 w 4568909"/>
              <a:gd name="connsiteY225" fmla="*/ 3300438 h 5094880"/>
              <a:gd name="connsiteX226" fmla="*/ 1573411 w 4568909"/>
              <a:gd name="connsiteY226" fmla="*/ 3495949 h 5094880"/>
              <a:gd name="connsiteX227" fmla="*/ 1671102 w 4568909"/>
              <a:gd name="connsiteY227" fmla="*/ 3699815 h 5094880"/>
              <a:gd name="connsiteX228" fmla="*/ 1832512 w 4568909"/>
              <a:gd name="connsiteY228" fmla="*/ 3771908 h 5094880"/>
              <a:gd name="connsiteX229" fmla="*/ 1989547 w 4568909"/>
              <a:gd name="connsiteY229" fmla="*/ 3699815 h 5094880"/>
              <a:gd name="connsiteX230" fmla="*/ 2153143 w 4568909"/>
              <a:gd name="connsiteY230" fmla="*/ 3302586 h 5094880"/>
              <a:gd name="connsiteX231" fmla="*/ 2155185 w 4568909"/>
              <a:gd name="connsiteY231" fmla="*/ 3285637 h 5094880"/>
              <a:gd name="connsiteX232" fmla="*/ 2153143 w 4568909"/>
              <a:gd name="connsiteY232" fmla="*/ 2667594 h 5094880"/>
              <a:gd name="connsiteX233" fmla="*/ 1749693 w 4568909"/>
              <a:gd name="connsiteY233" fmla="*/ 2716531 h 5094880"/>
              <a:gd name="connsiteX234" fmla="*/ 1605197 w 4568909"/>
              <a:gd name="connsiteY234" fmla="*/ 2440333 h 5094880"/>
              <a:gd name="connsiteX235" fmla="*/ 1592512 w 4568909"/>
              <a:gd name="connsiteY235" fmla="*/ 2272753 h 5094880"/>
              <a:gd name="connsiteX236" fmla="*/ 1505464 w 4568909"/>
              <a:gd name="connsiteY236" fmla="*/ 2196124 h 5094880"/>
              <a:gd name="connsiteX237" fmla="*/ 1017008 w 4568909"/>
              <a:gd name="connsiteY237" fmla="*/ 2346994 h 5094880"/>
              <a:gd name="connsiteX238" fmla="*/ 908673 w 4568909"/>
              <a:gd name="connsiteY238" fmla="*/ 2408584 h 5094880"/>
              <a:gd name="connsiteX239" fmla="*/ 846996 w 4568909"/>
              <a:gd name="connsiteY239" fmla="*/ 2300205 h 5094880"/>
              <a:gd name="connsiteX240" fmla="*/ 1065853 w 4568909"/>
              <a:gd name="connsiteY240" fmla="*/ 2022098 h 5094880"/>
              <a:gd name="connsiteX241" fmla="*/ 1471345 w 4568909"/>
              <a:gd name="connsiteY241" fmla="*/ 2000852 h 5094880"/>
              <a:gd name="connsiteX242" fmla="*/ 1745318 w 4568909"/>
              <a:gd name="connsiteY242" fmla="*/ 2185620 h 5094880"/>
              <a:gd name="connsiteX243" fmla="*/ 1781479 w 4568909"/>
              <a:gd name="connsiteY243" fmla="*/ 2370389 h 5094880"/>
              <a:gd name="connsiteX244" fmla="*/ 1792123 w 4568909"/>
              <a:gd name="connsiteY244" fmla="*/ 2519111 h 5094880"/>
              <a:gd name="connsiteX245" fmla="*/ 1966217 w 4568909"/>
              <a:gd name="connsiteY245" fmla="*/ 2582849 h 5094880"/>
              <a:gd name="connsiteX246" fmla="*/ 2127627 w 4568909"/>
              <a:gd name="connsiteY246" fmla="*/ 2398080 h 5094880"/>
              <a:gd name="connsiteX247" fmla="*/ 2155185 w 4568909"/>
              <a:gd name="connsiteY247" fmla="*/ 2170820 h 5094880"/>
              <a:gd name="connsiteX248" fmla="*/ 2155185 w 4568909"/>
              <a:gd name="connsiteY248" fmla="*/ 2153871 h 5094880"/>
              <a:gd name="connsiteX249" fmla="*/ 2155185 w 4568909"/>
              <a:gd name="connsiteY249" fmla="*/ 2151722 h 5094880"/>
              <a:gd name="connsiteX250" fmla="*/ 2148915 w 4568909"/>
              <a:gd name="connsiteY250" fmla="*/ 2015652 h 5094880"/>
              <a:gd name="connsiteX251" fmla="*/ 2129814 w 4568909"/>
              <a:gd name="connsiteY251" fmla="*/ 1605772 h 5094880"/>
              <a:gd name="connsiteX252" fmla="*/ 2102110 w 4568909"/>
              <a:gd name="connsiteY252" fmla="*/ 1000620 h 5094880"/>
              <a:gd name="connsiteX253" fmla="*/ 2002378 w 4568909"/>
              <a:gd name="connsiteY253" fmla="*/ 1081307 h 5094880"/>
              <a:gd name="connsiteX254" fmla="*/ 1471345 w 4568909"/>
              <a:gd name="connsiteY254" fmla="*/ 1134303 h 5094880"/>
              <a:gd name="connsiteX255" fmla="*/ 1384298 w 4568909"/>
              <a:gd name="connsiteY255" fmla="*/ 1047409 h 5094880"/>
              <a:gd name="connsiteX256" fmla="*/ 1471345 w 4568909"/>
              <a:gd name="connsiteY256" fmla="*/ 960276 h 5094880"/>
              <a:gd name="connsiteX257" fmla="*/ 1764419 w 4568909"/>
              <a:gd name="connsiteY257" fmla="*/ 977225 h 5094880"/>
              <a:gd name="connsiteX258" fmla="*/ 1938660 w 4568909"/>
              <a:gd name="connsiteY258" fmla="*/ 915636 h 5094880"/>
              <a:gd name="connsiteX259" fmla="*/ 1985318 w 4568909"/>
              <a:gd name="connsiteY259" fmla="*/ 873144 h 5094880"/>
              <a:gd name="connsiteX260" fmla="*/ 2019292 w 4568909"/>
              <a:gd name="connsiteY260" fmla="*/ 828504 h 5094880"/>
              <a:gd name="connsiteX261" fmla="*/ 2068137 w 4568909"/>
              <a:gd name="connsiteY261" fmla="*/ 707473 h 5094880"/>
              <a:gd name="connsiteX262" fmla="*/ 2078781 w 4568909"/>
              <a:gd name="connsiteY262" fmla="*/ 601243 h 5094880"/>
              <a:gd name="connsiteX263" fmla="*/ 2076740 w 4568909"/>
              <a:gd name="connsiteY263" fmla="*/ 569494 h 5094880"/>
              <a:gd name="connsiteX264" fmla="*/ 2049036 w 4568909"/>
              <a:gd name="connsiteY264" fmla="*/ 444166 h 5094880"/>
              <a:gd name="connsiteX265" fmla="*/ 1989547 w 4568909"/>
              <a:gd name="connsiteY265" fmla="*/ 337936 h 5094880"/>
              <a:gd name="connsiteX266" fmla="*/ 1872755 w 4568909"/>
              <a:gd name="connsiteY266" fmla="*/ 246746 h 5094880"/>
              <a:gd name="connsiteX267" fmla="*/ 1492633 w 4568909"/>
              <a:gd name="connsiteY267" fmla="*/ 251043 h 5094880"/>
              <a:gd name="connsiteX268" fmla="*/ 1384298 w 4568909"/>
              <a:gd name="connsiteY268" fmla="*/ 189453 h 5094880"/>
              <a:gd name="connsiteX269" fmla="*/ 1445975 w 4568909"/>
              <a:gd name="connsiteY269" fmla="*/ 81075 h 5094880"/>
              <a:gd name="connsiteX270" fmla="*/ 1998149 w 4568909"/>
              <a:gd name="connsiteY270" fmla="*/ 112824 h 5094880"/>
              <a:gd name="connsiteX271" fmla="*/ 2155185 w 4568909"/>
              <a:gd name="connsiteY271" fmla="*/ 270140 h 5094880"/>
              <a:gd name="connsiteX272" fmla="*/ 2471734 w 4568909"/>
              <a:gd name="connsiteY272" fmla="*/ 32137 h 5094880"/>
              <a:gd name="connsiteX273" fmla="*/ 2753580 w 4568909"/>
              <a:gd name="connsiteY273" fmla="*/ 2208 h 5094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4568909" h="5094880">
                <a:moveTo>
                  <a:pt x="364288" y="3058190"/>
                </a:moveTo>
                <a:cubicBezTo>
                  <a:pt x="428202" y="3061876"/>
                  <a:pt x="484339" y="3147090"/>
                  <a:pt x="427036" y="3210773"/>
                </a:cubicBezTo>
                <a:cubicBezTo>
                  <a:pt x="361145" y="3282981"/>
                  <a:pt x="346338" y="3380678"/>
                  <a:pt x="346338" y="3474113"/>
                </a:cubicBezTo>
                <a:cubicBezTo>
                  <a:pt x="346338" y="3567632"/>
                  <a:pt x="352705" y="3692909"/>
                  <a:pt x="418522" y="3767206"/>
                </a:cubicBezTo>
                <a:cubicBezTo>
                  <a:pt x="486486" y="3843676"/>
                  <a:pt x="603239" y="3881869"/>
                  <a:pt x="700966" y="3898918"/>
                </a:cubicBezTo>
                <a:cubicBezTo>
                  <a:pt x="809279" y="3915883"/>
                  <a:pt x="917592" y="3903180"/>
                  <a:pt x="1017392" y="3864903"/>
                </a:cubicBezTo>
                <a:cubicBezTo>
                  <a:pt x="1061961" y="3847938"/>
                  <a:pt x="1112971" y="3884042"/>
                  <a:pt x="1125705" y="3926497"/>
                </a:cubicBezTo>
                <a:cubicBezTo>
                  <a:pt x="1138439" y="3975387"/>
                  <a:pt x="1108751" y="4017843"/>
                  <a:pt x="1064108" y="4034808"/>
                </a:cubicBezTo>
                <a:cubicBezTo>
                  <a:pt x="994071" y="4060298"/>
                  <a:pt x="921812" y="4075174"/>
                  <a:pt x="849628" y="4079436"/>
                </a:cubicBezTo>
                <a:cubicBezTo>
                  <a:pt x="849628" y="4083699"/>
                  <a:pt x="847481" y="4090050"/>
                  <a:pt x="847481" y="4094313"/>
                </a:cubicBezTo>
                <a:cubicBezTo>
                  <a:pt x="830527" y="4198362"/>
                  <a:pt x="826233" y="4313025"/>
                  <a:pt x="883610" y="4406460"/>
                </a:cubicBezTo>
                <a:cubicBezTo>
                  <a:pt x="930326" y="4478667"/>
                  <a:pt x="1006805" y="4529647"/>
                  <a:pt x="1087503" y="4553048"/>
                </a:cubicBezTo>
                <a:cubicBezTo>
                  <a:pt x="1284954" y="4610379"/>
                  <a:pt x="1480333" y="4499895"/>
                  <a:pt x="1605674" y="4351218"/>
                </a:cubicBezTo>
                <a:cubicBezTo>
                  <a:pt x="1637509" y="4315114"/>
                  <a:pt x="1699106" y="4319376"/>
                  <a:pt x="1730941" y="4351218"/>
                </a:cubicBezTo>
                <a:cubicBezTo>
                  <a:pt x="1767071" y="4387321"/>
                  <a:pt x="1760704" y="4440474"/>
                  <a:pt x="1730941" y="4476578"/>
                </a:cubicBezTo>
                <a:cubicBezTo>
                  <a:pt x="1561105" y="4680414"/>
                  <a:pt x="1278587" y="4807863"/>
                  <a:pt x="1015245" y="4714428"/>
                </a:cubicBezTo>
                <a:cubicBezTo>
                  <a:pt x="894197" y="4671973"/>
                  <a:pt x="785884" y="4591241"/>
                  <a:pt x="722214" y="4478667"/>
                </a:cubicBezTo>
                <a:cubicBezTo>
                  <a:pt x="654250" y="4353391"/>
                  <a:pt x="654250" y="4208975"/>
                  <a:pt x="675498" y="4070912"/>
                </a:cubicBezTo>
                <a:cubicBezTo>
                  <a:pt x="662764" y="4070912"/>
                  <a:pt x="652103" y="4068823"/>
                  <a:pt x="641516" y="4066650"/>
                </a:cubicBezTo>
                <a:cubicBezTo>
                  <a:pt x="509807" y="4041160"/>
                  <a:pt x="363292" y="3979566"/>
                  <a:pt x="278373" y="3873428"/>
                </a:cubicBezTo>
                <a:cubicBezTo>
                  <a:pt x="189161" y="3762943"/>
                  <a:pt x="167913" y="3599474"/>
                  <a:pt x="170060" y="3461410"/>
                </a:cubicBezTo>
                <a:cubicBezTo>
                  <a:pt x="172133" y="3323347"/>
                  <a:pt x="208262" y="3189545"/>
                  <a:pt x="301695" y="3085496"/>
                </a:cubicBezTo>
                <a:cubicBezTo>
                  <a:pt x="320814" y="3064791"/>
                  <a:pt x="342983" y="3056961"/>
                  <a:pt x="364288" y="3058190"/>
                </a:cubicBezTo>
                <a:close/>
                <a:moveTo>
                  <a:pt x="4277900" y="2230817"/>
                </a:moveTo>
                <a:cubicBezTo>
                  <a:pt x="4312344" y="2235697"/>
                  <a:pt x="4346179" y="2258787"/>
                  <a:pt x="4352575" y="2293851"/>
                </a:cubicBezTo>
                <a:cubicBezTo>
                  <a:pt x="4378013" y="2429768"/>
                  <a:pt x="4454471" y="2542310"/>
                  <a:pt x="4507588" y="2665536"/>
                </a:cubicBezTo>
                <a:cubicBezTo>
                  <a:pt x="4564968" y="2797196"/>
                  <a:pt x="4584046" y="2928857"/>
                  <a:pt x="4556440" y="3071121"/>
                </a:cubicBezTo>
                <a:cubicBezTo>
                  <a:pt x="4533098" y="3198524"/>
                  <a:pt x="4475718" y="3328096"/>
                  <a:pt x="4401427" y="3432203"/>
                </a:cubicBezTo>
                <a:cubicBezTo>
                  <a:pt x="4329160" y="3531972"/>
                  <a:pt x="4231527" y="3616961"/>
                  <a:pt x="4101952" y="3631822"/>
                </a:cubicBezTo>
                <a:cubicBezTo>
                  <a:pt x="4034021" y="3640337"/>
                  <a:pt x="3968186" y="3625476"/>
                  <a:pt x="3912901" y="3595674"/>
                </a:cubicBezTo>
                <a:cubicBezTo>
                  <a:pt x="3891727" y="3650941"/>
                  <a:pt x="3859857" y="3704038"/>
                  <a:pt x="3815268" y="3750710"/>
                </a:cubicBezTo>
                <a:cubicBezTo>
                  <a:pt x="3619858" y="3956756"/>
                  <a:pt x="3297041" y="3933380"/>
                  <a:pt x="3080384" y="3778343"/>
                </a:cubicBezTo>
                <a:cubicBezTo>
                  <a:pt x="3042154" y="3750790"/>
                  <a:pt x="3023076" y="3701870"/>
                  <a:pt x="3048586" y="3657287"/>
                </a:cubicBezTo>
                <a:cubicBezTo>
                  <a:pt x="3071929" y="3619050"/>
                  <a:pt x="3131404" y="3597843"/>
                  <a:pt x="3169634" y="3625476"/>
                </a:cubicBezTo>
                <a:cubicBezTo>
                  <a:pt x="3322551" y="3733760"/>
                  <a:pt x="3545495" y="3776255"/>
                  <a:pt x="3689957" y="3625476"/>
                </a:cubicBezTo>
                <a:cubicBezTo>
                  <a:pt x="3840706" y="3468271"/>
                  <a:pt x="3757888" y="3221900"/>
                  <a:pt x="3668711" y="3058429"/>
                </a:cubicBezTo>
                <a:cubicBezTo>
                  <a:pt x="3615594" y="2958579"/>
                  <a:pt x="3766416" y="2869413"/>
                  <a:pt x="3821628" y="2969182"/>
                </a:cubicBezTo>
                <a:cubicBezTo>
                  <a:pt x="3891727" y="3096666"/>
                  <a:pt x="3944771" y="3247445"/>
                  <a:pt x="3946939" y="3393966"/>
                </a:cubicBezTo>
                <a:cubicBezTo>
                  <a:pt x="3951131" y="3398223"/>
                  <a:pt x="3955394" y="3404569"/>
                  <a:pt x="3959658" y="3410915"/>
                </a:cubicBezTo>
                <a:cubicBezTo>
                  <a:pt x="4008511" y="3487389"/>
                  <a:pt x="4121031" y="3461925"/>
                  <a:pt x="4182675" y="3413084"/>
                </a:cubicBezTo>
                <a:cubicBezTo>
                  <a:pt x="4280380" y="3336610"/>
                  <a:pt x="4341951" y="3200693"/>
                  <a:pt x="4373821" y="3083893"/>
                </a:cubicBezTo>
                <a:cubicBezTo>
                  <a:pt x="4407787" y="2952233"/>
                  <a:pt x="4390804" y="2829007"/>
                  <a:pt x="4333424" y="2707950"/>
                </a:cubicBezTo>
                <a:cubicBezTo>
                  <a:pt x="4278212" y="2589062"/>
                  <a:pt x="4206017" y="2472263"/>
                  <a:pt x="4182675" y="2340602"/>
                </a:cubicBezTo>
                <a:cubicBezTo>
                  <a:pt x="4174147" y="2293851"/>
                  <a:pt x="4195394" y="2245010"/>
                  <a:pt x="4244246" y="2232238"/>
                </a:cubicBezTo>
                <a:cubicBezTo>
                  <a:pt x="4254870" y="2229587"/>
                  <a:pt x="4266419" y="2229190"/>
                  <a:pt x="4277900" y="2230817"/>
                </a:cubicBezTo>
                <a:close/>
                <a:moveTo>
                  <a:pt x="3617504" y="1274149"/>
                </a:moveTo>
                <a:cubicBezTo>
                  <a:pt x="3661573" y="1274149"/>
                  <a:pt x="3704576" y="1302289"/>
                  <a:pt x="3702456" y="1358569"/>
                </a:cubicBezTo>
                <a:cubicBezTo>
                  <a:pt x="3698216" y="1479625"/>
                  <a:pt x="3647230" y="1583691"/>
                  <a:pt x="3560179" y="1666519"/>
                </a:cubicBezTo>
                <a:cubicBezTo>
                  <a:pt x="3415755" y="1804565"/>
                  <a:pt x="3218252" y="1870402"/>
                  <a:pt x="3033468" y="1936240"/>
                </a:cubicBezTo>
                <a:cubicBezTo>
                  <a:pt x="2925164" y="1974468"/>
                  <a:pt x="2795606" y="2010572"/>
                  <a:pt x="2691541" y="1942611"/>
                </a:cubicBezTo>
                <a:cubicBezTo>
                  <a:pt x="2576850" y="1866155"/>
                  <a:pt x="2591716" y="1732356"/>
                  <a:pt x="2553504" y="1615548"/>
                </a:cubicBezTo>
                <a:cubicBezTo>
                  <a:pt x="2517384" y="1507235"/>
                  <a:pt x="2687301" y="1462635"/>
                  <a:pt x="2723366" y="1568824"/>
                </a:cubicBezTo>
                <a:cubicBezTo>
                  <a:pt x="2742527" y="1628290"/>
                  <a:pt x="2742527" y="1692004"/>
                  <a:pt x="2761633" y="1751470"/>
                </a:cubicBezTo>
                <a:cubicBezTo>
                  <a:pt x="2776500" y="1798193"/>
                  <a:pt x="2804085" y="1808812"/>
                  <a:pt x="2850832" y="1804565"/>
                </a:cubicBezTo>
                <a:cubicBezTo>
                  <a:pt x="2901763" y="1800317"/>
                  <a:pt x="2954897" y="1779079"/>
                  <a:pt x="3003735" y="1757841"/>
                </a:cubicBezTo>
                <a:cubicBezTo>
                  <a:pt x="3048335" y="1742975"/>
                  <a:pt x="3092934" y="1725985"/>
                  <a:pt x="3137533" y="1708994"/>
                </a:cubicBezTo>
                <a:cubicBezTo>
                  <a:pt x="3224584" y="1677137"/>
                  <a:pt x="3324409" y="1630414"/>
                  <a:pt x="3396649" y="1575196"/>
                </a:cubicBezTo>
                <a:cubicBezTo>
                  <a:pt x="3473073" y="1515730"/>
                  <a:pt x="3521912" y="1445645"/>
                  <a:pt x="3526152" y="1358569"/>
                </a:cubicBezTo>
                <a:cubicBezTo>
                  <a:pt x="3528299" y="1302289"/>
                  <a:pt x="3573435" y="1274149"/>
                  <a:pt x="3617504" y="1274149"/>
                </a:cubicBezTo>
                <a:close/>
                <a:moveTo>
                  <a:pt x="418294" y="998109"/>
                </a:moveTo>
                <a:cubicBezTo>
                  <a:pt x="441654" y="998642"/>
                  <a:pt x="465013" y="1007668"/>
                  <a:pt x="480954" y="1023586"/>
                </a:cubicBezTo>
                <a:cubicBezTo>
                  <a:pt x="517064" y="1059691"/>
                  <a:pt x="510666" y="1112782"/>
                  <a:pt x="480954" y="1148887"/>
                </a:cubicBezTo>
                <a:cubicBezTo>
                  <a:pt x="478821" y="1151022"/>
                  <a:pt x="466061" y="1168007"/>
                  <a:pt x="466061" y="1168007"/>
                </a:cubicBezTo>
                <a:cubicBezTo>
                  <a:pt x="459700" y="1176453"/>
                  <a:pt x="455471" y="1182857"/>
                  <a:pt x="449072" y="1191396"/>
                </a:cubicBezTo>
                <a:cubicBezTo>
                  <a:pt x="436349" y="1208381"/>
                  <a:pt x="423589" y="1227501"/>
                  <a:pt x="410866" y="1246621"/>
                </a:cubicBezTo>
                <a:cubicBezTo>
                  <a:pt x="383250" y="1289037"/>
                  <a:pt x="357767" y="1331547"/>
                  <a:pt x="334417" y="1373963"/>
                </a:cubicBezTo>
                <a:cubicBezTo>
                  <a:pt x="285547" y="1463159"/>
                  <a:pt x="243075" y="1558758"/>
                  <a:pt x="213364" y="1656493"/>
                </a:cubicBezTo>
                <a:cubicBezTo>
                  <a:pt x="183615" y="1751999"/>
                  <a:pt x="164493" y="1845464"/>
                  <a:pt x="179386" y="1945241"/>
                </a:cubicBezTo>
                <a:cubicBezTo>
                  <a:pt x="185748" y="1996289"/>
                  <a:pt x="204869" y="2042975"/>
                  <a:pt x="236714" y="2085484"/>
                </a:cubicBezTo>
                <a:cubicBezTo>
                  <a:pt x="294041" y="2032394"/>
                  <a:pt x="355635" y="1985615"/>
                  <a:pt x="425722" y="1949510"/>
                </a:cubicBezTo>
                <a:cubicBezTo>
                  <a:pt x="527654" y="1898555"/>
                  <a:pt x="614731" y="2051514"/>
                  <a:pt x="514931" y="2102469"/>
                </a:cubicBezTo>
                <a:cubicBezTo>
                  <a:pt x="429988" y="2147021"/>
                  <a:pt x="353502" y="2208650"/>
                  <a:pt x="294041" y="2285037"/>
                </a:cubicBezTo>
                <a:cubicBezTo>
                  <a:pt x="234581" y="2363651"/>
                  <a:pt x="179386" y="2469832"/>
                  <a:pt x="183615" y="2569701"/>
                </a:cubicBezTo>
                <a:cubicBezTo>
                  <a:pt x="187881" y="2661031"/>
                  <a:pt x="264330" y="2718298"/>
                  <a:pt x="342911" y="2750226"/>
                </a:cubicBezTo>
                <a:cubicBezTo>
                  <a:pt x="440578" y="2790508"/>
                  <a:pt x="553137" y="2807493"/>
                  <a:pt x="659335" y="2811763"/>
                </a:cubicBezTo>
                <a:cubicBezTo>
                  <a:pt x="771894" y="2816032"/>
                  <a:pt x="771894" y="2992288"/>
                  <a:pt x="657202" y="2985884"/>
                </a:cubicBezTo>
                <a:cubicBezTo>
                  <a:pt x="408734" y="2973169"/>
                  <a:pt x="41344" y="2898824"/>
                  <a:pt x="7366" y="2597267"/>
                </a:cubicBezTo>
                <a:cubicBezTo>
                  <a:pt x="-7526" y="2465562"/>
                  <a:pt x="47705" y="2329681"/>
                  <a:pt x="119926" y="2221366"/>
                </a:cubicBezTo>
                <a:cubicBezTo>
                  <a:pt x="-22382" y="2064230"/>
                  <a:pt x="-20250" y="1828479"/>
                  <a:pt x="34945" y="1628834"/>
                </a:cubicBezTo>
                <a:cubicBezTo>
                  <a:pt x="96538" y="1410068"/>
                  <a:pt x="213364" y="1199842"/>
                  <a:pt x="355635" y="1023586"/>
                </a:cubicBezTo>
                <a:cubicBezTo>
                  <a:pt x="371575" y="1005534"/>
                  <a:pt x="394935" y="997575"/>
                  <a:pt x="418294" y="998109"/>
                </a:cubicBezTo>
                <a:close/>
                <a:moveTo>
                  <a:pt x="3915473" y="807576"/>
                </a:moveTo>
                <a:cubicBezTo>
                  <a:pt x="3926904" y="806115"/>
                  <a:pt x="3939479" y="807177"/>
                  <a:pt x="3953016" y="811426"/>
                </a:cubicBezTo>
                <a:cubicBezTo>
                  <a:pt x="4099563" y="858149"/>
                  <a:pt x="4226965" y="943081"/>
                  <a:pt x="4314039" y="1072660"/>
                </a:cubicBezTo>
                <a:cubicBezTo>
                  <a:pt x="4452090" y="1280802"/>
                  <a:pt x="4447823" y="1556849"/>
                  <a:pt x="4350138" y="1779874"/>
                </a:cubicBezTo>
                <a:cubicBezTo>
                  <a:pt x="4303429" y="1890279"/>
                  <a:pt x="4229079" y="1992239"/>
                  <a:pt x="4135661" y="2066581"/>
                </a:cubicBezTo>
                <a:cubicBezTo>
                  <a:pt x="4020984" y="2160027"/>
                  <a:pt x="3823462" y="2272578"/>
                  <a:pt x="3698174" y="2138777"/>
                </a:cubicBezTo>
                <a:cubicBezTo>
                  <a:pt x="3621710" y="2055921"/>
                  <a:pt x="3744883" y="1930634"/>
                  <a:pt x="3821347" y="2011344"/>
                </a:cubicBezTo>
                <a:cubicBezTo>
                  <a:pt x="3851064" y="2043185"/>
                  <a:pt x="3927528" y="1992239"/>
                  <a:pt x="3959398" y="1973135"/>
                </a:cubicBezTo>
                <a:cubicBezTo>
                  <a:pt x="4008221" y="1943370"/>
                  <a:pt x="4037976" y="1917898"/>
                  <a:pt x="4080418" y="1873320"/>
                </a:cubicBezTo>
                <a:cubicBezTo>
                  <a:pt x="4139890" y="1807493"/>
                  <a:pt x="4188752" y="1722491"/>
                  <a:pt x="4214240" y="1637559"/>
                </a:cubicBezTo>
                <a:cubicBezTo>
                  <a:pt x="4222736" y="1612086"/>
                  <a:pt x="4229079" y="1588690"/>
                  <a:pt x="4233346" y="1563217"/>
                </a:cubicBezTo>
                <a:cubicBezTo>
                  <a:pt x="4235461" y="1552627"/>
                  <a:pt x="4237575" y="1541967"/>
                  <a:pt x="4239728" y="1531376"/>
                </a:cubicBezTo>
                <a:cubicBezTo>
                  <a:pt x="4239728" y="1531376"/>
                  <a:pt x="4241842" y="1512272"/>
                  <a:pt x="4241842" y="1508049"/>
                </a:cubicBezTo>
                <a:cubicBezTo>
                  <a:pt x="4243957" y="1480431"/>
                  <a:pt x="4243957" y="1454958"/>
                  <a:pt x="4243957" y="1427340"/>
                </a:cubicBezTo>
                <a:cubicBezTo>
                  <a:pt x="4243957" y="1414603"/>
                  <a:pt x="4241842" y="1403943"/>
                  <a:pt x="4241842" y="1391207"/>
                </a:cubicBezTo>
                <a:cubicBezTo>
                  <a:pt x="4241842" y="1386985"/>
                  <a:pt x="4239728" y="1369957"/>
                  <a:pt x="4239728" y="1367880"/>
                </a:cubicBezTo>
                <a:cubicBezTo>
                  <a:pt x="4233346" y="1325379"/>
                  <a:pt x="4222736" y="1280802"/>
                  <a:pt x="4205744" y="1240447"/>
                </a:cubicBezTo>
                <a:cubicBezTo>
                  <a:pt x="4205744" y="1240447"/>
                  <a:pt x="4195134" y="1217051"/>
                  <a:pt x="4192981" y="1212829"/>
                </a:cubicBezTo>
                <a:cubicBezTo>
                  <a:pt x="4186638" y="1202169"/>
                  <a:pt x="4182370" y="1193725"/>
                  <a:pt x="4175989" y="1183065"/>
                </a:cubicBezTo>
                <a:cubicBezTo>
                  <a:pt x="4169645" y="1172474"/>
                  <a:pt x="4163264" y="1163960"/>
                  <a:pt x="4156882" y="1153370"/>
                </a:cubicBezTo>
                <a:cubicBezTo>
                  <a:pt x="4148386" y="1140633"/>
                  <a:pt x="4150539" y="1142710"/>
                  <a:pt x="4144157" y="1136341"/>
                </a:cubicBezTo>
                <a:cubicBezTo>
                  <a:pt x="4080418" y="1057778"/>
                  <a:pt x="4001878" y="1011055"/>
                  <a:pt x="3906307" y="981290"/>
                </a:cubicBezTo>
                <a:cubicBezTo>
                  <a:pt x="3811515" y="951612"/>
                  <a:pt x="3835457" y="817797"/>
                  <a:pt x="3915473" y="807576"/>
                </a:cubicBezTo>
                <a:close/>
                <a:moveTo>
                  <a:pt x="1197932" y="403636"/>
                </a:moveTo>
                <a:cubicBezTo>
                  <a:pt x="1220026" y="404373"/>
                  <a:pt x="1242390" y="407027"/>
                  <a:pt x="1264953" y="411804"/>
                </a:cubicBezTo>
                <a:cubicBezTo>
                  <a:pt x="1369033" y="433071"/>
                  <a:pt x="1324435" y="592327"/>
                  <a:pt x="1220356" y="571060"/>
                </a:cubicBezTo>
                <a:cubicBezTo>
                  <a:pt x="1084445" y="541348"/>
                  <a:pt x="948534" y="662385"/>
                  <a:pt x="874224" y="762216"/>
                </a:cubicBezTo>
                <a:cubicBezTo>
                  <a:pt x="714899" y="976705"/>
                  <a:pt x="840218" y="1252806"/>
                  <a:pt x="1039848" y="1386603"/>
                </a:cubicBezTo>
                <a:cubicBezTo>
                  <a:pt x="1222474" y="1509766"/>
                  <a:pt x="1483704" y="1560745"/>
                  <a:pt x="1668449" y="1409935"/>
                </a:cubicBezTo>
                <a:cubicBezTo>
                  <a:pt x="1702455" y="1382349"/>
                  <a:pt x="1751289" y="1375969"/>
                  <a:pt x="1785239" y="1409935"/>
                </a:cubicBezTo>
                <a:cubicBezTo>
                  <a:pt x="1815008" y="1439708"/>
                  <a:pt x="1819245" y="1499133"/>
                  <a:pt x="1785239" y="1526780"/>
                </a:cubicBezTo>
                <a:cubicBezTo>
                  <a:pt x="1642973" y="1643563"/>
                  <a:pt x="1470938" y="1686036"/>
                  <a:pt x="1290430" y="1660577"/>
                </a:cubicBezTo>
                <a:cubicBezTo>
                  <a:pt x="993132" y="1618104"/>
                  <a:pt x="693715" y="1388729"/>
                  <a:pt x="644825" y="1080789"/>
                </a:cubicBezTo>
                <a:cubicBezTo>
                  <a:pt x="615112" y="898140"/>
                  <a:pt x="672476" y="732504"/>
                  <a:pt x="797739" y="598707"/>
                </a:cubicBezTo>
                <a:cubicBezTo>
                  <a:pt x="901832" y="487217"/>
                  <a:pt x="1043272" y="398475"/>
                  <a:pt x="1197932" y="403636"/>
                </a:cubicBezTo>
                <a:close/>
                <a:moveTo>
                  <a:pt x="3286497" y="276675"/>
                </a:moveTo>
                <a:cubicBezTo>
                  <a:pt x="3297846" y="278005"/>
                  <a:pt x="3309128" y="281326"/>
                  <a:pt x="3319746" y="286636"/>
                </a:cubicBezTo>
                <a:cubicBezTo>
                  <a:pt x="3462048" y="360959"/>
                  <a:pt x="3587337" y="477765"/>
                  <a:pt x="3631939" y="634933"/>
                </a:cubicBezTo>
                <a:cubicBezTo>
                  <a:pt x="3678671" y="796341"/>
                  <a:pt x="3627704" y="961989"/>
                  <a:pt x="3544864" y="1102156"/>
                </a:cubicBezTo>
                <a:cubicBezTo>
                  <a:pt x="3485402" y="1199840"/>
                  <a:pt x="3332500" y="1110635"/>
                  <a:pt x="3391962" y="1012951"/>
                </a:cubicBezTo>
                <a:cubicBezTo>
                  <a:pt x="3430199" y="951347"/>
                  <a:pt x="3453553" y="898265"/>
                  <a:pt x="3468413" y="826062"/>
                </a:cubicBezTo>
                <a:cubicBezTo>
                  <a:pt x="3468413" y="826062"/>
                  <a:pt x="3470542" y="815463"/>
                  <a:pt x="3470542" y="811180"/>
                </a:cubicBezTo>
                <a:cubicBezTo>
                  <a:pt x="3470542" y="806941"/>
                  <a:pt x="3472672" y="798461"/>
                  <a:pt x="3472672" y="796341"/>
                </a:cubicBezTo>
                <a:cubicBezTo>
                  <a:pt x="3472672" y="781459"/>
                  <a:pt x="3472672" y="766621"/>
                  <a:pt x="3472672" y="749619"/>
                </a:cubicBezTo>
                <a:cubicBezTo>
                  <a:pt x="3472672" y="743216"/>
                  <a:pt x="3470542" y="734737"/>
                  <a:pt x="3470542" y="728378"/>
                </a:cubicBezTo>
                <a:cubicBezTo>
                  <a:pt x="3470542" y="726258"/>
                  <a:pt x="3470542" y="724138"/>
                  <a:pt x="3470542" y="724138"/>
                </a:cubicBezTo>
                <a:cubicBezTo>
                  <a:pt x="3470542" y="724138"/>
                  <a:pt x="3470542" y="724138"/>
                  <a:pt x="3470542" y="722018"/>
                </a:cubicBezTo>
                <a:cubicBezTo>
                  <a:pt x="3468413" y="709256"/>
                  <a:pt x="3466283" y="694374"/>
                  <a:pt x="3462048" y="681656"/>
                </a:cubicBezTo>
                <a:cubicBezTo>
                  <a:pt x="3459918" y="675296"/>
                  <a:pt x="3457789" y="668893"/>
                  <a:pt x="3455683" y="662534"/>
                </a:cubicBezTo>
                <a:cubicBezTo>
                  <a:pt x="3453553" y="660414"/>
                  <a:pt x="3451424" y="651935"/>
                  <a:pt x="3449294" y="647652"/>
                </a:cubicBezTo>
                <a:cubicBezTo>
                  <a:pt x="3445059" y="634933"/>
                  <a:pt x="3438694" y="624291"/>
                  <a:pt x="3432305" y="613692"/>
                </a:cubicBezTo>
                <a:cubicBezTo>
                  <a:pt x="3425940" y="600929"/>
                  <a:pt x="3419575" y="590331"/>
                  <a:pt x="3411080" y="579732"/>
                </a:cubicBezTo>
                <a:cubicBezTo>
                  <a:pt x="3408951" y="577569"/>
                  <a:pt x="3400456" y="566969"/>
                  <a:pt x="3400456" y="566969"/>
                </a:cubicBezTo>
                <a:cubicBezTo>
                  <a:pt x="3396197" y="562730"/>
                  <a:pt x="3391962" y="558490"/>
                  <a:pt x="3387703" y="554251"/>
                </a:cubicBezTo>
                <a:cubicBezTo>
                  <a:pt x="3338865" y="501126"/>
                  <a:pt x="3292133" y="471405"/>
                  <a:pt x="3228435" y="437445"/>
                </a:cubicBezTo>
                <a:cubicBezTo>
                  <a:pt x="3185962" y="414084"/>
                  <a:pt x="3173209" y="356719"/>
                  <a:pt x="3198692" y="318476"/>
                </a:cubicBezTo>
                <a:cubicBezTo>
                  <a:pt x="3217805" y="286614"/>
                  <a:pt x="3252451" y="272686"/>
                  <a:pt x="3286497" y="276675"/>
                </a:cubicBezTo>
                <a:close/>
                <a:moveTo>
                  <a:pt x="2753580" y="2208"/>
                </a:moveTo>
                <a:cubicBezTo>
                  <a:pt x="2848611" y="8862"/>
                  <a:pt x="2943131" y="30108"/>
                  <a:pt x="3032365" y="59829"/>
                </a:cubicBezTo>
                <a:cubicBezTo>
                  <a:pt x="3138513" y="95875"/>
                  <a:pt x="3093896" y="265843"/>
                  <a:pt x="2985561" y="229797"/>
                </a:cubicBezTo>
                <a:cubicBezTo>
                  <a:pt x="2826338" y="174414"/>
                  <a:pt x="2645828" y="148871"/>
                  <a:pt x="2484419" y="212609"/>
                </a:cubicBezTo>
                <a:cubicBezTo>
                  <a:pt x="2323010" y="274198"/>
                  <a:pt x="2238003" y="435572"/>
                  <a:pt x="2250835" y="592888"/>
                </a:cubicBezTo>
                <a:cubicBezTo>
                  <a:pt x="2250835" y="592888"/>
                  <a:pt x="2250835" y="595037"/>
                  <a:pt x="2250835" y="595037"/>
                </a:cubicBezTo>
                <a:cubicBezTo>
                  <a:pt x="2255063" y="664981"/>
                  <a:pt x="2282621" y="737313"/>
                  <a:pt x="2329425" y="798903"/>
                </a:cubicBezTo>
                <a:cubicBezTo>
                  <a:pt x="2471734" y="979374"/>
                  <a:pt x="2741333" y="1007065"/>
                  <a:pt x="2947359" y="949534"/>
                </a:cubicBezTo>
                <a:cubicBezTo>
                  <a:pt x="3055694" y="917784"/>
                  <a:pt x="3102353" y="1089901"/>
                  <a:pt x="2994163" y="1119502"/>
                </a:cubicBezTo>
                <a:cubicBezTo>
                  <a:pt x="2832754" y="1164142"/>
                  <a:pt x="2654285" y="1166291"/>
                  <a:pt x="2495063" y="1113057"/>
                </a:cubicBezTo>
                <a:cubicBezTo>
                  <a:pt x="2414285" y="1085604"/>
                  <a:pt x="2337882" y="1043112"/>
                  <a:pt x="2274164" y="989878"/>
                </a:cubicBezTo>
                <a:cubicBezTo>
                  <a:pt x="2286849" y="1232177"/>
                  <a:pt x="2297493" y="1474238"/>
                  <a:pt x="2308137" y="1716299"/>
                </a:cubicBezTo>
                <a:cubicBezTo>
                  <a:pt x="2312366" y="1847833"/>
                  <a:pt x="2320822" y="1981754"/>
                  <a:pt x="2325197" y="2113289"/>
                </a:cubicBezTo>
                <a:cubicBezTo>
                  <a:pt x="2325197" y="2124031"/>
                  <a:pt x="2325197" y="2134534"/>
                  <a:pt x="2325197" y="2145277"/>
                </a:cubicBezTo>
                <a:cubicBezTo>
                  <a:pt x="2325197" y="2145277"/>
                  <a:pt x="2325197" y="2147425"/>
                  <a:pt x="2325197" y="2149574"/>
                </a:cubicBezTo>
                <a:cubicBezTo>
                  <a:pt x="2327238" y="2323600"/>
                  <a:pt x="2337882" y="2497865"/>
                  <a:pt x="2344297" y="2671891"/>
                </a:cubicBezTo>
                <a:cubicBezTo>
                  <a:pt x="2346339" y="2759023"/>
                  <a:pt x="2363398" y="2846156"/>
                  <a:pt x="2427116" y="2909894"/>
                </a:cubicBezTo>
                <a:cubicBezTo>
                  <a:pt x="2482232" y="2965038"/>
                  <a:pt x="2556594" y="2998936"/>
                  <a:pt x="2633143" y="2992729"/>
                </a:cubicBezTo>
                <a:cubicBezTo>
                  <a:pt x="2720190" y="2986284"/>
                  <a:pt x="2764808" y="2935198"/>
                  <a:pt x="2803009" y="2863105"/>
                </a:cubicBezTo>
                <a:cubicBezTo>
                  <a:pt x="2851855" y="2771675"/>
                  <a:pt x="2894285" y="2676188"/>
                  <a:pt x="2945318" y="2584758"/>
                </a:cubicBezTo>
                <a:cubicBezTo>
                  <a:pt x="3040822" y="2410732"/>
                  <a:pt x="3193775" y="2264159"/>
                  <a:pt x="3406071" y="2274901"/>
                </a:cubicBezTo>
                <a:cubicBezTo>
                  <a:pt x="3601454" y="2285405"/>
                  <a:pt x="3771320" y="2427681"/>
                  <a:pt x="3811709" y="2621044"/>
                </a:cubicBezTo>
                <a:cubicBezTo>
                  <a:pt x="3822353" y="2667594"/>
                  <a:pt x="3799023" y="2716531"/>
                  <a:pt x="3750178" y="2729183"/>
                </a:cubicBezTo>
                <a:cubicBezTo>
                  <a:pt x="3705560" y="2742074"/>
                  <a:pt x="3652486" y="2714383"/>
                  <a:pt x="3641842" y="2667594"/>
                </a:cubicBezTo>
                <a:cubicBezTo>
                  <a:pt x="3624783" y="2582849"/>
                  <a:pt x="3571709" y="2506220"/>
                  <a:pt x="3491077" y="2470173"/>
                </a:cubicBezTo>
                <a:cubicBezTo>
                  <a:pt x="3406071" y="2434127"/>
                  <a:pt x="3299923" y="2446779"/>
                  <a:pt x="3227748" y="2504071"/>
                </a:cubicBezTo>
                <a:cubicBezTo>
                  <a:pt x="3157614" y="2557306"/>
                  <a:pt x="3115184" y="2640141"/>
                  <a:pt x="3074795" y="2716531"/>
                </a:cubicBezTo>
                <a:cubicBezTo>
                  <a:pt x="3025950" y="2812019"/>
                  <a:pt x="2983519" y="2916100"/>
                  <a:pt x="2926217" y="3005381"/>
                </a:cubicBezTo>
                <a:cubicBezTo>
                  <a:pt x="2813653" y="3179407"/>
                  <a:pt x="2586339" y="3211396"/>
                  <a:pt x="2410057" y="3115670"/>
                </a:cubicBezTo>
                <a:cubicBezTo>
                  <a:pt x="2378271" y="3098720"/>
                  <a:pt x="2348526" y="3077474"/>
                  <a:pt x="2323010" y="3054080"/>
                </a:cubicBezTo>
                <a:cubicBezTo>
                  <a:pt x="2323010" y="3141212"/>
                  <a:pt x="2323010" y="3228345"/>
                  <a:pt x="2323010" y="3315477"/>
                </a:cubicBezTo>
                <a:cubicBezTo>
                  <a:pt x="2323010" y="3517195"/>
                  <a:pt x="2325197" y="3721061"/>
                  <a:pt x="2325197" y="3922778"/>
                </a:cubicBezTo>
                <a:cubicBezTo>
                  <a:pt x="2327238" y="3929224"/>
                  <a:pt x="2327238" y="3935430"/>
                  <a:pt x="2327238" y="3941876"/>
                </a:cubicBezTo>
                <a:cubicBezTo>
                  <a:pt x="2325197" y="3946173"/>
                  <a:pt x="2325197" y="3952618"/>
                  <a:pt x="2325197" y="3956676"/>
                </a:cubicBezTo>
                <a:cubicBezTo>
                  <a:pt x="2325197" y="3958825"/>
                  <a:pt x="2325197" y="3960973"/>
                  <a:pt x="2325197" y="3963122"/>
                </a:cubicBezTo>
                <a:cubicBezTo>
                  <a:pt x="2467359" y="3963122"/>
                  <a:pt x="2613896" y="3971716"/>
                  <a:pt x="2747748" y="4022563"/>
                </a:cubicBezTo>
                <a:cubicBezTo>
                  <a:pt x="2877371" y="4071500"/>
                  <a:pt x="2985561" y="4154336"/>
                  <a:pt x="3064151" y="4268921"/>
                </a:cubicBezTo>
                <a:cubicBezTo>
                  <a:pt x="3102353" y="4328362"/>
                  <a:pt x="3125828" y="4394248"/>
                  <a:pt x="3157614" y="4455838"/>
                </a:cubicBezTo>
                <a:cubicBezTo>
                  <a:pt x="3172487" y="4483529"/>
                  <a:pt x="3185172" y="4508833"/>
                  <a:pt x="3204418" y="4527931"/>
                </a:cubicBezTo>
                <a:cubicBezTo>
                  <a:pt x="3221332" y="4545119"/>
                  <a:pt x="3234018" y="4553474"/>
                  <a:pt x="3251077" y="4559919"/>
                </a:cubicBezTo>
                <a:cubicBezTo>
                  <a:pt x="3359412" y="4600263"/>
                  <a:pt x="3471976" y="4500478"/>
                  <a:pt x="3527091" y="4409049"/>
                </a:cubicBezTo>
                <a:cubicBezTo>
                  <a:pt x="3556836" y="4360350"/>
                  <a:pt x="3580311" y="4296612"/>
                  <a:pt x="3586581" y="4245526"/>
                </a:cubicBezTo>
                <a:cubicBezTo>
                  <a:pt x="3588768" y="4218074"/>
                  <a:pt x="3590810" y="4181788"/>
                  <a:pt x="3580311" y="4154336"/>
                </a:cubicBezTo>
                <a:cubicBezTo>
                  <a:pt x="3571709" y="4128793"/>
                  <a:pt x="3561065" y="4137387"/>
                  <a:pt x="3539923" y="4145742"/>
                </a:cubicBezTo>
                <a:cubicBezTo>
                  <a:pt x="3495305" y="4164839"/>
                  <a:pt x="3442231" y="4124496"/>
                  <a:pt x="3431587" y="4084152"/>
                </a:cubicBezTo>
                <a:cubicBezTo>
                  <a:pt x="3418902" y="4033305"/>
                  <a:pt x="3448647" y="3995110"/>
                  <a:pt x="3493118" y="3975774"/>
                </a:cubicBezTo>
                <a:cubicBezTo>
                  <a:pt x="3614285" y="3924927"/>
                  <a:pt x="3733118" y="4007762"/>
                  <a:pt x="3760822" y="4128793"/>
                </a:cubicBezTo>
                <a:cubicBezTo>
                  <a:pt x="3777735" y="4220222"/>
                  <a:pt x="3762863" y="4315710"/>
                  <a:pt x="3728890" y="4402842"/>
                </a:cubicBezTo>
                <a:cubicBezTo>
                  <a:pt x="3667359" y="4551325"/>
                  <a:pt x="3544151" y="4700047"/>
                  <a:pt x="3380700" y="4733945"/>
                </a:cubicBezTo>
                <a:cubicBezTo>
                  <a:pt x="3297736" y="4751133"/>
                  <a:pt x="3206460" y="4744688"/>
                  <a:pt x="3134285" y="4695750"/>
                </a:cubicBezTo>
                <a:cubicBezTo>
                  <a:pt x="3068380" y="4651110"/>
                  <a:pt x="3025950" y="4583314"/>
                  <a:pt x="2994163" y="4513130"/>
                </a:cubicBezTo>
                <a:cubicBezTo>
                  <a:pt x="2962231" y="4441037"/>
                  <a:pt x="2932487" y="4370854"/>
                  <a:pt x="2879413" y="4311413"/>
                </a:cubicBezTo>
                <a:cubicBezTo>
                  <a:pt x="2832754" y="4260566"/>
                  <a:pt x="2781721" y="4224280"/>
                  <a:pt x="2718003" y="4196828"/>
                </a:cubicBezTo>
                <a:cubicBezTo>
                  <a:pt x="2601211" y="4145742"/>
                  <a:pt x="2461090" y="4137387"/>
                  <a:pt x="2329425" y="4137387"/>
                </a:cubicBezTo>
                <a:cubicBezTo>
                  <a:pt x="2329425" y="4139296"/>
                  <a:pt x="2329425" y="4141445"/>
                  <a:pt x="2329425" y="4143593"/>
                </a:cubicBezTo>
                <a:cubicBezTo>
                  <a:pt x="2331466" y="4179640"/>
                  <a:pt x="2333654" y="4218074"/>
                  <a:pt x="2335695" y="4254120"/>
                </a:cubicBezTo>
                <a:cubicBezTo>
                  <a:pt x="2340069" y="4351756"/>
                  <a:pt x="2348526" y="4449392"/>
                  <a:pt x="2346339" y="4547267"/>
                </a:cubicBezTo>
                <a:cubicBezTo>
                  <a:pt x="2348526" y="4549177"/>
                  <a:pt x="2348526" y="4553474"/>
                  <a:pt x="2348526" y="4555622"/>
                </a:cubicBezTo>
                <a:cubicBezTo>
                  <a:pt x="2376084" y="4695750"/>
                  <a:pt x="2448259" y="4857124"/>
                  <a:pt x="2596983" y="4901765"/>
                </a:cubicBezTo>
                <a:cubicBezTo>
                  <a:pt x="2724419" y="4939960"/>
                  <a:pt x="2862499" y="4897468"/>
                  <a:pt x="2945318" y="4795535"/>
                </a:cubicBezTo>
                <a:cubicBezTo>
                  <a:pt x="2977104" y="4759488"/>
                  <a:pt x="3038781" y="4763785"/>
                  <a:pt x="3070567" y="4795535"/>
                </a:cubicBezTo>
                <a:cubicBezTo>
                  <a:pt x="3106727" y="4831820"/>
                  <a:pt x="3100312" y="4884816"/>
                  <a:pt x="3070567" y="4920862"/>
                </a:cubicBezTo>
                <a:cubicBezTo>
                  <a:pt x="2949546" y="5071733"/>
                  <a:pt x="2728647" y="5131174"/>
                  <a:pt x="2545950" y="5071733"/>
                </a:cubicBezTo>
                <a:cubicBezTo>
                  <a:pt x="2424929" y="5031389"/>
                  <a:pt x="2333654" y="4946405"/>
                  <a:pt x="2269935" y="4842324"/>
                </a:cubicBezTo>
                <a:cubicBezTo>
                  <a:pt x="2265707" y="4848769"/>
                  <a:pt x="2263520" y="4854976"/>
                  <a:pt x="2259291" y="4861421"/>
                </a:cubicBezTo>
                <a:cubicBezTo>
                  <a:pt x="2184929" y="4976245"/>
                  <a:pt x="2063909" y="5063139"/>
                  <a:pt x="1928016" y="5086533"/>
                </a:cubicBezTo>
                <a:cubicBezTo>
                  <a:pt x="1777250" y="5114224"/>
                  <a:pt x="1632755" y="5071733"/>
                  <a:pt x="1513921" y="4978155"/>
                </a:cubicBezTo>
                <a:cubicBezTo>
                  <a:pt x="1475720" y="4948554"/>
                  <a:pt x="1484176" y="4882667"/>
                  <a:pt x="1513921" y="4853066"/>
                </a:cubicBezTo>
                <a:cubicBezTo>
                  <a:pt x="1552123" y="4816781"/>
                  <a:pt x="1600969" y="4823226"/>
                  <a:pt x="1639170" y="4853066"/>
                </a:cubicBezTo>
                <a:cubicBezTo>
                  <a:pt x="1732633" y="4925159"/>
                  <a:pt x="1870713" y="4939960"/>
                  <a:pt x="1976861" y="4886964"/>
                </a:cubicBezTo>
                <a:cubicBezTo>
                  <a:pt x="2074553" y="4840175"/>
                  <a:pt x="2136084" y="4751133"/>
                  <a:pt x="2165829" y="4649200"/>
                </a:cubicBezTo>
                <a:cubicBezTo>
                  <a:pt x="2168016" y="4642755"/>
                  <a:pt x="2168016" y="4636309"/>
                  <a:pt x="2170057" y="4629864"/>
                </a:cubicBezTo>
                <a:cubicBezTo>
                  <a:pt x="2170057" y="4629864"/>
                  <a:pt x="2170057" y="4627954"/>
                  <a:pt x="2170057" y="4627954"/>
                </a:cubicBezTo>
                <a:cubicBezTo>
                  <a:pt x="2170057" y="4625806"/>
                  <a:pt x="2170057" y="4625806"/>
                  <a:pt x="2170057" y="4625806"/>
                </a:cubicBezTo>
                <a:cubicBezTo>
                  <a:pt x="2172244" y="4606708"/>
                  <a:pt x="2174431" y="4589520"/>
                  <a:pt x="2174431" y="4572571"/>
                </a:cubicBezTo>
                <a:cubicBezTo>
                  <a:pt x="2174431" y="4568513"/>
                  <a:pt x="2174431" y="4566365"/>
                  <a:pt x="2174431" y="4562068"/>
                </a:cubicBezTo>
                <a:cubicBezTo>
                  <a:pt x="2153143" y="4428146"/>
                  <a:pt x="2153143" y="4288018"/>
                  <a:pt x="2155185" y="4152187"/>
                </a:cubicBezTo>
                <a:cubicBezTo>
                  <a:pt x="2153143" y="4086301"/>
                  <a:pt x="2150956" y="4020414"/>
                  <a:pt x="2157372" y="3956676"/>
                </a:cubicBezTo>
                <a:cubicBezTo>
                  <a:pt x="2157372" y="3897235"/>
                  <a:pt x="2157372" y="3837794"/>
                  <a:pt x="2157372" y="3778353"/>
                </a:cubicBezTo>
                <a:cubicBezTo>
                  <a:pt x="2146728" y="3791005"/>
                  <a:pt x="2136084" y="3803896"/>
                  <a:pt x="2123398" y="3816548"/>
                </a:cubicBezTo>
                <a:cubicBezTo>
                  <a:pt x="2008648" y="3931372"/>
                  <a:pt x="1826096" y="3986516"/>
                  <a:pt x="1671102" y="3920630"/>
                </a:cubicBezTo>
                <a:cubicBezTo>
                  <a:pt x="1513921" y="3854743"/>
                  <a:pt x="1471345" y="3691221"/>
                  <a:pt x="1405586" y="3551093"/>
                </a:cubicBezTo>
                <a:cubicBezTo>
                  <a:pt x="1348283" y="3430062"/>
                  <a:pt x="1246364" y="3300438"/>
                  <a:pt x="1106096" y="3279192"/>
                </a:cubicBezTo>
                <a:cubicBezTo>
                  <a:pt x="993533" y="3262243"/>
                  <a:pt x="870471" y="3330278"/>
                  <a:pt x="851224" y="3444863"/>
                </a:cubicBezTo>
                <a:cubicBezTo>
                  <a:pt x="842767" y="3491652"/>
                  <a:pt x="785465" y="3517195"/>
                  <a:pt x="743035" y="3506452"/>
                </a:cubicBezTo>
                <a:cubicBezTo>
                  <a:pt x="694189" y="3493800"/>
                  <a:pt x="672901" y="3444863"/>
                  <a:pt x="681358" y="3398313"/>
                </a:cubicBezTo>
                <a:cubicBezTo>
                  <a:pt x="709061" y="3224048"/>
                  <a:pt x="880969" y="3115670"/>
                  <a:pt x="1048794" y="3103017"/>
                </a:cubicBezTo>
                <a:cubicBezTo>
                  <a:pt x="1205975" y="3090365"/>
                  <a:pt x="1356740" y="3181556"/>
                  <a:pt x="1454432" y="3300438"/>
                </a:cubicBezTo>
                <a:cubicBezTo>
                  <a:pt x="1503277" y="3360118"/>
                  <a:pt x="1543666" y="3425765"/>
                  <a:pt x="1573411" y="3495949"/>
                </a:cubicBezTo>
                <a:cubicBezTo>
                  <a:pt x="1603156" y="3563984"/>
                  <a:pt x="1626485" y="3638225"/>
                  <a:pt x="1671102" y="3699815"/>
                </a:cubicBezTo>
                <a:cubicBezTo>
                  <a:pt x="1709304" y="3754959"/>
                  <a:pt x="1766606" y="3778353"/>
                  <a:pt x="1832512" y="3771908"/>
                </a:cubicBezTo>
                <a:cubicBezTo>
                  <a:pt x="1898271" y="3765701"/>
                  <a:pt x="1942888" y="3744455"/>
                  <a:pt x="1989547" y="3699815"/>
                </a:cubicBezTo>
                <a:cubicBezTo>
                  <a:pt x="2097882" y="3600030"/>
                  <a:pt x="2150956" y="3449160"/>
                  <a:pt x="2153143" y="3302586"/>
                </a:cubicBezTo>
                <a:cubicBezTo>
                  <a:pt x="2153143" y="3296380"/>
                  <a:pt x="2155185" y="3292083"/>
                  <a:pt x="2155185" y="3285637"/>
                </a:cubicBezTo>
                <a:cubicBezTo>
                  <a:pt x="2155185" y="3079623"/>
                  <a:pt x="2153143" y="2873608"/>
                  <a:pt x="2153143" y="2667594"/>
                </a:cubicBezTo>
                <a:cubicBezTo>
                  <a:pt x="2042621" y="2761172"/>
                  <a:pt x="1889814" y="2799367"/>
                  <a:pt x="1749693" y="2716531"/>
                </a:cubicBezTo>
                <a:cubicBezTo>
                  <a:pt x="1647627" y="2657090"/>
                  <a:pt x="1607384" y="2553009"/>
                  <a:pt x="1605197" y="2440333"/>
                </a:cubicBezTo>
                <a:cubicBezTo>
                  <a:pt x="1603156" y="2387338"/>
                  <a:pt x="1613654" y="2323600"/>
                  <a:pt x="1592512" y="2272753"/>
                </a:cubicBezTo>
                <a:cubicBezTo>
                  <a:pt x="1577639" y="2234558"/>
                  <a:pt x="1539438" y="2213312"/>
                  <a:pt x="1505464" y="2196124"/>
                </a:cubicBezTo>
                <a:cubicBezTo>
                  <a:pt x="1341868" y="2119734"/>
                  <a:pt x="1050981" y="2119734"/>
                  <a:pt x="1017008" y="2346994"/>
                </a:cubicBezTo>
                <a:cubicBezTo>
                  <a:pt x="1010592" y="2393783"/>
                  <a:pt x="951103" y="2419326"/>
                  <a:pt x="908673" y="2408584"/>
                </a:cubicBezTo>
                <a:cubicBezTo>
                  <a:pt x="859827" y="2395932"/>
                  <a:pt x="840726" y="2346994"/>
                  <a:pt x="846996" y="2300205"/>
                </a:cubicBezTo>
                <a:cubicBezTo>
                  <a:pt x="866097" y="2179175"/>
                  <a:pt x="957518" y="2075093"/>
                  <a:pt x="1065853" y="2022098"/>
                </a:cubicBezTo>
                <a:cubicBezTo>
                  <a:pt x="1191103" y="1962657"/>
                  <a:pt x="1337639" y="1964805"/>
                  <a:pt x="1471345" y="2000852"/>
                </a:cubicBezTo>
                <a:cubicBezTo>
                  <a:pt x="1579681" y="2030692"/>
                  <a:pt x="1692244" y="2083687"/>
                  <a:pt x="1745318" y="2185620"/>
                </a:cubicBezTo>
                <a:cubicBezTo>
                  <a:pt x="1775063" y="2242913"/>
                  <a:pt x="1781479" y="2306651"/>
                  <a:pt x="1781479" y="2370389"/>
                </a:cubicBezTo>
                <a:cubicBezTo>
                  <a:pt x="1781479" y="2419326"/>
                  <a:pt x="1773022" y="2474470"/>
                  <a:pt x="1792123" y="2519111"/>
                </a:cubicBezTo>
                <a:cubicBezTo>
                  <a:pt x="1819681" y="2582849"/>
                  <a:pt x="1906728" y="2601946"/>
                  <a:pt x="1966217" y="2582849"/>
                </a:cubicBezTo>
                <a:cubicBezTo>
                  <a:pt x="2046995" y="2557306"/>
                  <a:pt x="2102110" y="2476619"/>
                  <a:pt x="2127627" y="2398080"/>
                </a:cubicBezTo>
                <a:cubicBezTo>
                  <a:pt x="2150956" y="2325748"/>
                  <a:pt x="2155185" y="2247210"/>
                  <a:pt x="2155185" y="2170820"/>
                </a:cubicBezTo>
                <a:cubicBezTo>
                  <a:pt x="2155185" y="2164374"/>
                  <a:pt x="2155185" y="2160077"/>
                  <a:pt x="2155185" y="2153871"/>
                </a:cubicBezTo>
                <a:cubicBezTo>
                  <a:pt x="2155185" y="2153871"/>
                  <a:pt x="2155185" y="2151722"/>
                  <a:pt x="2155185" y="2151722"/>
                </a:cubicBezTo>
                <a:cubicBezTo>
                  <a:pt x="2153143" y="2107082"/>
                  <a:pt x="2150956" y="2060293"/>
                  <a:pt x="2148915" y="2015652"/>
                </a:cubicBezTo>
                <a:cubicBezTo>
                  <a:pt x="2142499" y="1879821"/>
                  <a:pt x="2136084" y="1741842"/>
                  <a:pt x="2129814" y="1605772"/>
                </a:cubicBezTo>
                <a:cubicBezTo>
                  <a:pt x="2121211" y="1404055"/>
                  <a:pt x="2110713" y="1202337"/>
                  <a:pt x="2102110" y="1000620"/>
                </a:cubicBezTo>
                <a:cubicBezTo>
                  <a:pt x="2072366" y="1032370"/>
                  <a:pt x="2040580" y="1060061"/>
                  <a:pt x="2002378" y="1081307"/>
                </a:cubicBezTo>
                <a:cubicBezTo>
                  <a:pt x="1840968" y="1176795"/>
                  <a:pt x="1649814" y="1157697"/>
                  <a:pt x="1471345" y="1134303"/>
                </a:cubicBezTo>
                <a:cubicBezTo>
                  <a:pt x="1424687" y="1130244"/>
                  <a:pt x="1384298" y="1100404"/>
                  <a:pt x="1384298" y="1047409"/>
                </a:cubicBezTo>
                <a:cubicBezTo>
                  <a:pt x="1384298" y="1004917"/>
                  <a:pt x="1424687" y="953831"/>
                  <a:pt x="1471345" y="960276"/>
                </a:cubicBezTo>
                <a:cubicBezTo>
                  <a:pt x="1569037" y="970780"/>
                  <a:pt x="1666728" y="985819"/>
                  <a:pt x="1764419" y="977225"/>
                </a:cubicBezTo>
                <a:cubicBezTo>
                  <a:pt x="1832512" y="970780"/>
                  <a:pt x="1885586" y="951683"/>
                  <a:pt x="1938660" y="915636"/>
                </a:cubicBezTo>
                <a:cubicBezTo>
                  <a:pt x="1949304" y="907042"/>
                  <a:pt x="1970446" y="890093"/>
                  <a:pt x="1985318" y="873144"/>
                </a:cubicBezTo>
                <a:cubicBezTo>
                  <a:pt x="2002378" y="854047"/>
                  <a:pt x="2004419" y="851898"/>
                  <a:pt x="2019292" y="828504"/>
                </a:cubicBezTo>
                <a:cubicBezTo>
                  <a:pt x="2044808" y="786012"/>
                  <a:pt x="2055452" y="758559"/>
                  <a:pt x="2068137" y="707473"/>
                </a:cubicBezTo>
                <a:cubicBezTo>
                  <a:pt x="2076740" y="673575"/>
                  <a:pt x="2078781" y="639677"/>
                  <a:pt x="2078781" y="601243"/>
                </a:cubicBezTo>
                <a:cubicBezTo>
                  <a:pt x="2076740" y="590739"/>
                  <a:pt x="2076740" y="579997"/>
                  <a:pt x="2076740" y="569494"/>
                </a:cubicBezTo>
                <a:cubicBezTo>
                  <a:pt x="2074553" y="531299"/>
                  <a:pt x="2066096" y="490955"/>
                  <a:pt x="2049036" y="444166"/>
                </a:cubicBezTo>
                <a:cubicBezTo>
                  <a:pt x="2038392" y="416475"/>
                  <a:pt x="2008648" y="359182"/>
                  <a:pt x="1989547" y="337936"/>
                </a:cubicBezTo>
                <a:cubicBezTo>
                  <a:pt x="1957761" y="299741"/>
                  <a:pt x="1919559" y="265843"/>
                  <a:pt x="1872755" y="246746"/>
                </a:cubicBezTo>
                <a:cubicBezTo>
                  <a:pt x="1753921" y="195660"/>
                  <a:pt x="1613654" y="225500"/>
                  <a:pt x="1492633" y="251043"/>
                </a:cubicBezTo>
                <a:cubicBezTo>
                  <a:pt x="1445975" y="261546"/>
                  <a:pt x="1397129" y="238152"/>
                  <a:pt x="1384298" y="189453"/>
                </a:cubicBezTo>
                <a:cubicBezTo>
                  <a:pt x="1371613" y="144813"/>
                  <a:pt x="1399170" y="91578"/>
                  <a:pt x="1445975" y="81075"/>
                </a:cubicBezTo>
                <a:cubicBezTo>
                  <a:pt x="1626485" y="42880"/>
                  <a:pt x="1832512" y="10891"/>
                  <a:pt x="1998149" y="112824"/>
                </a:cubicBezTo>
                <a:cubicBezTo>
                  <a:pt x="2061868" y="153168"/>
                  <a:pt x="2114942" y="206402"/>
                  <a:pt x="2155185" y="270140"/>
                </a:cubicBezTo>
                <a:cubicBezTo>
                  <a:pt x="2227505" y="155316"/>
                  <a:pt x="2337882" y="72481"/>
                  <a:pt x="2471734" y="32137"/>
                </a:cubicBezTo>
                <a:cubicBezTo>
                  <a:pt x="2563010" y="3491"/>
                  <a:pt x="2658550" y="-4446"/>
                  <a:pt x="2753580" y="2208"/>
                </a:cubicBezTo>
                <a:close/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wrap="square" lIns="38100" tIns="38100" rIns="38100" bIns="38100" anchor="ctr">
            <a:noAutofit/>
          </a:bodyPr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Circle">
            <a:extLst>
              <a:ext uri="{FF2B5EF4-FFF2-40B4-BE49-F238E27FC236}">
                <a16:creationId xmlns:a16="http://schemas.microsoft.com/office/drawing/2014/main" id="{D6F89141-5F7F-47F9-9C9F-9C6EB2A8DC80}"/>
              </a:ext>
            </a:extLst>
          </p:cNvPr>
          <p:cNvSpPr/>
          <p:nvPr/>
        </p:nvSpPr>
        <p:spPr>
          <a:xfrm>
            <a:off x="6593662" y="1745738"/>
            <a:ext cx="505450" cy="5054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Circle">
            <a:extLst>
              <a:ext uri="{FF2B5EF4-FFF2-40B4-BE49-F238E27FC236}">
                <a16:creationId xmlns:a16="http://schemas.microsoft.com/office/drawing/2014/main" id="{64C9D3EA-8DC6-49D0-BB14-31714400A680}"/>
              </a:ext>
            </a:extLst>
          </p:cNvPr>
          <p:cNvSpPr/>
          <p:nvPr/>
        </p:nvSpPr>
        <p:spPr>
          <a:xfrm>
            <a:off x="6667994" y="1820070"/>
            <a:ext cx="356787" cy="35678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" name="Circle">
            <a:extLst>
              <a:ext uri="{FF2B5EF4-FFF2-40B4-BE49-F238E27FC236}">
                <a16:creationId xmlns:a16="http://schemas.microsoft.com/office/drawing/2014/main" id="{C400E3AE-B9EF-422F-87C5-7C427506C813}"/>
              </a:ext>
            </a:extLst>
          </p:cNvPr>
          <p:cNvSpPr/>
          <p:nvPr/>
        </p:nvSpPr>
        <p:spPr>
          <a:xfrm>
            <a:off x="4512404" y="3083689"/>
            <a:ext cx="505450" cy="5054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Circle">
            <a:extLst>
              <a:ext uri="{FF2B5EF4-FFF2-40B4-BE49-F238E27FC236}">
                <a16:creationId xmlns:a16="http://schemas.microsoft.com/office/drawing/2014/main" id="{E03D3C83-755C-4EEB-B3E0-3FA1E3C52E7B}"/>
              </a:ext>
            </a:extLst>
          </p:cNvPr>
          <p:cNvSpPr/>
          <p:nvPr/>
        </p:nvSpPr>
        <p:spPr>
          <a:xfrm>
            <a:off x="4586736" y="3158021"/>
            <a:ext cx="356787" cy="35678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C251E2BF-336C-4A2F-86BA-410A47013320}"/>
              </a:ext>
            </a:extLst>
          </p:cNvPr>
          <p:cNvSpPr/>
          <p:nvPr/>
        </p:nvSpPr>
        <p:spPr>
          <a:xfrm>
            <a:off x="7846665" y="3083689"/>
            <a:ext cx="505450" cy="5054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" name="Circle">
            <a:extLst>
              <a:ext uri="{FF2B5EF4-FFF2-40B4-BE49-F238E27FC236}">
                <a16:creationId xmlns:a16="http://schemas.microsoft.com/office/drawing/2014/main" id="{6B3E230A-EA1F-470D-BE3A-76D966313049}"/>
              </a:ext>
            </a:extLst>
          </p:cNvPr>
          <p:cNvSpPr/>
          <p:nvPr/>
        </p:nvSpPr>
        <p:spPr>
          <a:xfrm>
            <a:off x="7920997" y="3158021"/>
            <a:ext cx="356787" cy="35678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" name="Circle">
            <a:extLst>
              <a:ext uri="{FF2B5EF4-FFF2-40B4-BE49-F238E27FC236}">
                <a16:creationId xmlns:a16="http://schemas.microsoft.com/office/drawing/2014/main" id="{B5643006-4D38-4881-A4E8-2AFC45A67D83}"/>
              </a:ext>
            </a:extLst>
          </p:cNvPr>
          <p:cNvSpPr/>
          <p:nvPr/>
        </p:nvSpPr>
        <p:spPr>
          <a:xfrm>
            <a:off x="5170762" y="5632167"/>
            <a:ext cx="505450" cy="5054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" name="Circle">
            <a:extLst>
              <a:ext uri="{FF2B5EF4-FFF2-40B4-BE49-F238E27FC236}">
                <a16:creationId xmlns:a16="http://schemas.microsoft.com/office/drawing/2014/main" id="{48FDBB6F-1FC0-4AC9-9801-F8F59EDF8B65}"/>
              </a:ext>
            </a:extLst>
          </p:cNvPr>
          <p:cNvSpPr/>
          <p:nvPr/>
        </p:nvSpPr>
        <p:spPr>
          <a:xfrm>
            <a:off x="5245094" y="5706499"/>
            <a:ext cx="356787" cy="3567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ED396C8B-18D1-47FF-B91B-A2BCE249452E}"/>
              </a:ext>
            </a:extLst>
          </p:cNvPr>
          <p:cNvSpPr/>
          <p:nvPr/>
        </p:nvSpPr>
        <p:spPr>
          <a:xfrm>
            <a:off x="6699849" y="4464115"/>
            <a:ext cx="505450" cy="505450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" name="Circle">
            <a:extLst>
              <a:ext uri="{FF2B5EF4-FFF2-40B4-BE49-F238E27FC236}">
                <a16:creationId xmlns:a16="http://schemas.microsoft.com/office/drawing/2014/main" id="{DBFE9095-41A0-4380-B5FF-FD7F64B79014}"/>
              </a:ext>
            </a:extLst>
          </p:cNvPr>
          <p:cNvSpPr/>
          <p:nvPr/>
        </p:nvSpPr>
        <p:spPr>
          <a:xfrm>
            <a:off x="6774181" y="4538447"/>
            <a:ext cx="356787" cy="35678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" name="Circle">
            <a:extLst>
              <a:ext uri="{FF2B5EF4-FFF2-40B4-BE49-F238E27FC236}">
                <a16:creationId xmlns:a16="http://schemas.microsoft.com/office/drawing/2014/main" id="{BF89A7A2-97B3-4293-91A5-36F7D6085BFE}"/>
              </a:ext>
            </a:extLst>
          </p:cNvPr>
          <p:cNvSpPr/>
          <p:nvPr/>
        </p:nvSpPr>
        <p:spPr>
          <a:xfrm>
            <a:off x="3917759" y="1873162"/>
            <a:ext cx="505450" cy="50545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" name="Circle">
            <a:extLst>
              <a:ext uri="{FF2B5EF4-FFF2-40B4-BE49-F238E27FC236}">
                <a16:creationId xmlns:a16="http://schemas.microsoft.com/office/drawing/2014/main" id="{230A9C15-CA60-40DA-93A0-80D920BF250B}"/>
              </a:ext>
            </a:extLst>
          </p:cNvPr>
          <p:cNvSpPr/>
          <p:nvPr/>
        </p:nvSpPr>
        <p:spPr>
          <a:xfrm>
            <a:off x="3992091" y="1947494"/>
            <a:ext cx="356787" cy="35678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0D30857-0A25-4A5C-87CB-99019D3FADA2}"/>
              </a:ext>
            </a:extLst>
          </p:cNvPr>
          <p:cNvGrpSpPr/>
          <p:nvPr/>
        </p:nvGrpSpPr>
        <p:grpSpPr>
          <a:xfrm>
            <a:off x="8927481" y="2947244"/>
            <a:ext cx="2926080" cy="1105487"/>
            <a:chOff x="8921977" y="1466725"/>
            <a:chExt cx="2926080" cy="110548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B2125AF-6DE8-40B5-BC0E-A0429230C627}"/>
                </a:ext>
              </a:extLst>
            </p:cNvPr>
            <p:cNvSpPr txBox="1"/>
            <p:nvPr/>
          </p:nvSpPr>
          <p:spPr>
            <a:xfrm>
              <a:off x="8921977" y="1466725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/>
                <a:t>Competitors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8CB2F0-B2FB-46D7-B768-F97B62AE1BCC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/>
                <a:t>Name of competitors (Coop, Lidl, Aldi, Spar)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200" noProof="1"/>
                <a:t>Type of competitor (</a:t>
              </a:r>
              <a:r>
                <a:rPr lang="en-US" sz="1200" dirty="0" err="1"/>
                <a:t>highend</a:t>
              </a:r>
              <a:r>
                <a:rPr lang="en-US" sz="1200" dirty="0"/>
                <a:t>, medium, Discounter)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88F9E0A-ED79-4757-8A98-829CDEF74322}"/>
              </a:ext>
            </a:extLst>
          </p:cNvPr>
          <p:cNvGrpSpPr/>
          <p:nvPr/>
        </p:nvGrpSpPr>
        <p:grpSpPr>
          <a:xfrm>
            <a:off x="8927481" y="4652338"/>
            <a:ext cx="2926080" cy="1105487"/>
            <a:chOff x="8921977" y="4073386"/>
            <a:chExt cx="2926080" cy="11054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4CC8EED-0C62-43A0-91A9-47CEB562D6B5}"/>
                </a:ext>
              </a:extLst>
            </p:cNvPr>
            <p:cNvSpPr txBox="1"/>
            <p:nvPr/>
          </p:nvSpPr>
          <p:spPr>
            <a:xfrm>
              <a:off x="8921977" y="4073386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/>
                <a:t>Infrastructure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EDBD354-7B8C-4F93-A90F-88FF9AA9753B}"/>
                </a:ext>
              </a:extLst>
            </p:cNvPr>
            <p:cNvSpPr txBox="1"/>
            <p:nvPr/>
          </p:nvSpPr>
          <p:spPr>
            <a:xfrm>
              <a:off x="8921977" y="4532542"/>
              <a:ext cx="292608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Noise street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Building Footprint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Number of buildings within 500m)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87BBEA4-FD69-44C4-8661-B69DA3C71AD3}"/>
              </a:ext>
            </a:extLst>
          </p:cNvPr>
          <p:cNvGrpSpPr/>
          <p:nvPr/>
        </p:nvGrpSpPr>
        <p:grpSpPr>
          <a:xfrm>
            <a:off x="338440" y="2947244"/>
            <a:ext cx="2926080" cy="920821"/>
            <a:chOff x="332936" y="2627766"/>
            <a:chExt cx="2926080" cy="92082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DDA8F57-A851-47EA-8354-8472C74FA114}"/>
                </a:ext>
              </a:extLst>
            </p:cNvPr>
            <p:cNvSpPr txBox="1"/>
            <p:nvPr/>
          </p:nvSpPr>
          <p:spPr>
            <a:xfrm>
              <a:off x="332936" y="2627766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/>
                <a:t>Businesses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E831F26-FB30-4D47-B805-898DA5D092D8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Business Density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Employee Density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2E7E0E1-5186-4008-BEC0-D429A42F2A83}"/>
              </a:ext>
            </a:extLst>
          </p:cNvPr>
          <p:cNvGrpSpPr/>
          <p:nvPr/>
        </p:nvGrpSpPr>
        <p:grpSpPr>
          <a:xfrm>
            <a:off x="338440" y="4652338"/>
            <a:ext cx="2926080" cy="1290153"/>
            <a:chOff x="332936" y="4652338"/>
            <a:chExt cx="2926080" cy="129015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0F6200-0C7E-46E5-BE62-F6B8EB30ED28}"/>
                </a:ext>
              </a:extLst>
            </p:cNvPr>
            <p:cNvSpPr txBox="1"/>
            <p:nvPr/>
          </p:nvSpPr>
          <p:spPr>
            <a:xfrm>
              <a:off x="332936" y="4652338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/>
                <a:t>Public Transport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CD3B58E-574A-4EAC-8E6E-024D1BF53970}"/>
                </a:ext>
              </a:extLst>
            </p:cNvPr>
            <p:cNvSpPr txBox="1"/>
            <p:nvPr/>
          </p:nvSpPr>
          <p:spPr>
            <a:xfrm>
              <a:off x="332936" y="5111494"/>
              <a:ext cx="2926080" cy="830997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Public Transport Distance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Public Transport Quality (type and number)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Distance to next stop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endParaRPr lang="en-US" sz="1200" noProof="1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C6D45FD-A620-43E1-9917-211E00FC3262}"/>
              </a:ext>
            </a:extLst>
          </p:cNvPr>
          <p:cNvGrpSpPr/>
          <p:nvPr/>
        </p:nvGrpSpPr>
        <p:grpSpPr>
          <a:xfrm>
            <a:off x="8927481" y="1242150"/>
            <a:ext cx="2926080" cy="920821"/>
            <a:chOff x="8921977" y="1466725"/>
            <a:chExt cx="2926080" cy="92082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F0B523B-8AC0-4E5D-B977-EDB5F840B9A4}"/>
                </a:ext>
              </a:extLst>
            </p:cNvPr>
            <p:cNvSpPr txBox="1"/>
            <p:nvPr/>
          </p:nvSpPr>
          <p:spPr>
            <a:xfrm>
              <a:off x="8921977" y="1466725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/>
                <a:t>Migros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A59BD23-F462-46F5-9A0C-A1C96EB1F8F5}"/>
                </a:ext>
              </a:extLst>
            </p:cNvPr>
            <p:cNvSpPr txBox="1"/>
            <p:nvPr/>
          </p:nvSpPr>
          <p:spPr>
            <a:xfrm>
              <a:off x="8921977" y="1925881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Migros locations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dirty="0" err="1"/>
                <a:t>Migros</a:t>
              </a:r>
              <a:r>
                <a:rPr lang="en-US" sz="1200" dirty="0"/>
                <a:t> within 500 m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CF3863-D1C0-43DC-9733-3295F35236EE}"/>
              </a:ext>
            </a:extLst>
          </p:cNvPr>
          <p:cNvGrpSpPr/>
          <p:nvPr/>
        </p:nvGrpSpPr>
        <p:grpSpPr>
          <a:xfrm>
            <a:off x="338440" y="1242150"/>
            <a:ext cx="2926080" cy="1105487"/>
            <a:chOff x="332936" y="2627766"/>
            <a:chExt cx="2926080" cy="1105487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25B8A87-9FD5-42F1-97F3-2371C83167AD}"/>
                </a:ext>
              </a:extLst>
            </p:cNvPr>
            <p:cNvSpPr txBox="1"/>
            <p:nvPr/>
          </p:nvSpPr>
          <p:spPr>
            <a:xfrm>
              <a:off x="332936" y="2627766"/>
              <a:ext cx="2926080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400" b="1" noProof="1"/>
                <a:t>Population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97DAA4-24F9-4590-89B2-506ABADBD55C}"/>
                </a:ext>
              </a:extLst>
            </p:cNvPr>
            <p:cNvSpPr txBox="1"/>
            <p:nvPr/>
          </p:nvSpPr>
          <p:spPr>
            <a:xfrm>
              <a:off x="332936" y="3086922"/>
              <a:ext cx="2926080" cy="6463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Population Density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Household Density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US" sz="1200" noProof="1"/>
                <a:t>Demographic information: age, income</a:t>
              </a:r>
            </a:p>
          </p:txBody>
        </p:sp>
      </p:grpSp>
      <p:sp>
        <p:nvSpPr>
          <p:cNvPr id="37" name="Circle">
            <a:extLst>
              <a:ext uri="{FF2B5EF4-FFF2-40B4-BE49-F238E27FC236}">
                <a16:creationId xmlns:a16="http://schemas.microsoft.com/office/drawing/2014/main" id="{5FD06CEB-D280-4A86-9516-DAF73195C61D}"/>
              </a:ext>
            </a:extLst>
          </p:cNvPr>
          <p:cNvSpPr/>
          <p:nvPr/>
        </p:nvSpPr>
        <p:spPr>
          <a:xfrm>
            <a:off x="763259" y="4715072"/>
            <a:ext cx="356787" cy="356787"/>
          </a:xfrm>
          <a:prstGeom prst="ellipse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" name="Circle">
            <a:extLst>
              <a:ext uri="{FF2B5EF4-FFF2-40B4-BE49-F238E27FC236}">
                <a16:creationId xmlns:a16="http://schemas.microsoft.com/office/drawing/2014/main" id="{E3DFDC85-E1A5-46DA-8A61-595DEDB11A05}"/>
              </a:ext>
            </a:extLst>
          </p:cNvPr>
          <p:cNvSpPr/>
          <p:nvPr/>
        </p:nvSpPr>
        <p:spPr>
          <a:xfrm>
            <a:off x="763259" y="1294588"/>
            <a:ext cx="356787" cy="356787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Circle">
            <a:extLst>
              <a:ext uri="{FF2B5EF4-FFF2-40B4-BE49-F238E27FC236}">
                <a16:creationId xmlns:a16="http://schemas.microsoft.com/office/drawing/2014/main" id="{67BCC40C-E07D-4EC0-BA3A-B2CAF87B13E2}"/>
              </a:ext>
            </a:extLst>
          </p:cNvPr>
          <p:cNvSpPr/>
          <p:nvPr/>
        </p:nvSpPr>
        <p:spPr>
          <a:xfrm>
            <a:off x="11071954" y="1294588"/>
            <a:ext cx="356787" cy="356787"/>
          </a:xfrm>
          <a:prstGeom prst="ellips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" name="Circle">
            <a:extLst>
              <a:ext uri="{FF2B5EF4-FFF2-40B4-BE49-F238E27FC236}">
                <a16:creationId xmlns:a16="http://schemas.microsoft.com/office/drawing/2014/main" id="{2FFB5042-41D0-48AC-A179-6E0C39C1F3C2}"/>
              </a:ext>
            </a:extLst>
          </p:cNvPr>
          <p:cNvSpPr/>
          <p:nvPr/>
        </p:nvSpPr>
        <p:spPr>
          <a:xfrm>
            <a:off x="11071954" y="2998429"/>
            <a:ext cx="356787" cy="356787"/>
          </a:xfrm>
          <a:prstGeom prst="ellipse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" name="Circle">
            <a:extLst>
              <a:ext uri="{FF2B5EF4-FFF2-40B4-BE49-F238E27FC236}">
                <a16:creationId xmlns:a16="http://schemas.microsoft.com/office/drawing/2014/main" id="{51CC705C-7C40-406A-82D6-CE0DBA2BF1E9}"/>
              </a:ext>
            </a:extLst>
          </p:cNvPr>
          <p:cNvSpPr/>
          <p:nvPr/>
        </p:nvSpPr>
        <p:spPr>
          <a:xfrm>
            <a:off x="763259" y="2998429"/>
            <a:ext cx="356787" cy="356787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Circle">
            <a:extLst>
              <a:ext uri="{FF2B5EF4-FFF2-40B4-BE49-F238E27FC236}">
                <a16:creationId xmlns:a16="http://schemas.microsoft.com/office/drawing/2014/main" id="{8AEA4662-48EF-4C82-A311-214AC01795A2}"/>
              </a:ext>
            </a:extLst>
          </p:cNvPr>
          <p:cNvSpPr/>
          <p:nvPr/>
        </p:nvSpPr>
        <p:spPr>
          <a:xfrm>
            <a:off x="11071954" y="4715072"/>
            <a:ext cx="356787" cy="35678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868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1018B3-5F3A-734C-8911-424B815E1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II. Data Collection</a:t>
            </a:r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3CD171CB-AFBF-43A4-A66C-5BDB2CB04A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386014"/>
              </p:ext>
            </p:extLst>
          </p:nvPr>
        </p:nvGraphicFramePr>
        <p:xfrm>
          <a:off x="1077426" y="2732545"/>
          <a:ext cx="5465149" cy="32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2" descr="Senior Gesamtprojektleiter*in Baumanagement · 100%">
            <a:extLst>
              <a:ext uri="{FF2B5EF4-FFF2-40B4-BE49-F238E27FC236}">
                <a16:creationId xmlns:a16="http://schemas.microsoft.com/office/drawing/2014/main" id="{38792EAB-D77D-7244-8DC9-C53678FD9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41" r="29825" b="1"/>
          <a:stretch/>
        </p:blipFill>
        <p:spPr bwMode="auto">
          <a:xfrm>
            <a:off x="7620000" y="10"/>
            <a:ext cx="457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4BEA851-783C-E74B-995F-F32C3A3133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4A6CBD2-8864-B542-B57B-51E063D70307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23096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71679-2C1A-B941-83F1-4E8DED59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6559168-C5A9-3343-A9D1-B66C5490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el 1">
            <a:extLst>
              <a:ext uri="{FF2B5EF4-FFF2-40B4-BE49-F238E27FC236}">
                <a16:creationId xmlns:a16="http://schemas.microsoft.com/office/drawing/2014/main" id="{7F6589F6-9995-B247-A35D-9ADD29B17E3C}"/>
              </a:ext>
            </a:extLst>
          </p:cNvPr>
          <p:cNvSpPr txBox="1">
            <a:spLocks/>
          </p:cNvSpPr>
          <p:nvPr/>
        </p:nvSpPr>
        <p:spPr>
          <a:xfrm>
            <a:off x="1066800" y="619041"/>
            <a:ext cx="10058399" cy="96202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32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cap="all" spc="390" dirty="0">
                <a:solidFill>
                  <a:schemeClr val="tx1"/>
                </a:solidFill>
              </a:rPr>
              <a:t>Map of Zurich</a:t>
            </a:r>
          </a:p>
        </p:txBody>
      </p:sp>
    </p:spTree>
    <p:extLst>
      <p:ext uri="{BB962C8B-B14F-4D97-AF65-F5344CB8AC3E}">
        <p14:creationId xmlns:p14="http://schemas.microsoft.com/office/powerpoint/2010/main" val="177482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F12A2E-B2C8-D942-936B-D10FECA9B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Data </a:t>
            </a:r>
            <a:r>
              <a:rPr lang="de-DE" dirty="0" err="1"/>
              <a:t>provided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UrbanDataLab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528E91-45CD-485F-92F8-2E4FDF9767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144" y="2884395"/>
            <a:ext cx="3862062" cy="246914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Information about the population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23346011-6203-8A4A-8E12-F66525EC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849616"/>
            <a:ext cx="5715000" cy="324326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E689A774-1F9E-BD4A-9F0A-7FE213F1D5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D88C09C1-CF69-B746-8685-BFD93C53F81E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324002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1A01047-632B-4F57-9CDB-AA680D5BB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48EF695B-E7DE-4164-862A-9CD06DFB0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900" y="723900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306126-875C-D64B-9B1A-8F733CA2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883" y="1000366"/>
            <a:ext cx="3995397" cy="1239627"/>
          </a:xfrm>
        </p:spPr>
        <p:txBody>
          <a:bodyPr anchor="b">
            <a:normAutofit/>
          </a:bodyPr>
          <a:lstStyle/>
          <a:p>
            <a:pPr algn="ctr"/>
            <a:r>
              <a:rPr lang="de-DE" dirty="0"/>
              <a:t>Migros Stores in </a:t>
            </a:r>
            <a:r>
              <a:rPr lang="de-DE" dirty="0" err="1"/>
              <a:t>the</a:t>
            </a:r>
            <a:r>
              <a:rPr lang="de-DE" dirty="0"/>
              <a:t> City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Zurich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8FD3AC-5923-4E28-B571-0F8B04448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883" y="2884395"/>
            <a:ext cx="3862062" cy="2469140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dirty="0"/>
              <a:t>Number: 45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961FE76-CA42-934D-902D-799CB801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0" y="1728172"/>
            <a:ext cx="5715000" cy="34861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5ADB088-C125-457F-9C61-DFE21DCEF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80479" y="2543656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DE177E3-7A50-4A27-B466-79375BA19D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F53D207-3550-41FA-BBC0-A5220E734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F5A581-4EC8-4E1B-BF64-8A1FE8530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Grafik 6" descr="Ein Bild, das Text, ClipArt enthält.&#10;&#10;Automatisch generierte Beschreibung">
            <a:extLst>
              <a:ext uri="{FF2B5EF4-FFF2-40B4-BE49-F238E27FC236}">
                <a16:creationId xmlns:a16="http://schemas.microsoft.com/office/drawing/2014/main" id="{B90A9E33-77ED-2844-A4C2-78C47A45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288" y="723900"/>
            <a:ext cx="2610191" cy="4823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359933B-9BBA-3F49-9187-1D689C2EB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9363" y="5506306"/>
            <a:ext cx="1404250" cy="135895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E238657-FE4E-C44A-A673-65797F8DEC22}"/>
              </a:ext>
            </a:extLst>
          </p:cNvPr>
          <p:cNvSpPr txBox="1">
            <a:spLocks noChangeAspect="1"/>
          </p:cNvSpPr>
          <p:nvPr/>
        </p:nvSpPr>
        <p:spPr>
          <a:xfrm rot="2710742">
            <a:off x="10956358" y="6266506"/>
            <a:ext cx="7726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b="1" dirty="0">
                <a:latin typeface="Avenir Next LT Pro" panose="020F0502020204030204" pitchFamily="34" charset="0"/>
              </a:rPr>
              <a:t>Analytics</a:t>
            </a:r>
          </a:p>
        </p:txBody>
      </p:sp>
    </p:spTree>
    <p:extLst>
      <p:ext uri="{BB962C8B-B14F-4D97-AF65-F5344CB8AC3E}">
        <p14:creationId xmlns:p14="http://schemas.microsoft.com/office/powerpoint/2010/main" val="4139437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C8B604A7-434B-AB4E-8488-93C0F2DB8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232121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516</Words>
  <Application>Microsoft Macintosh PowerPoint</Application>
  <PresentationFormat>Breitbild</PresentationFormat>
  <Paragraphs>148</Paragraphs>
  <Slides>29</Slides>
  <Notes>11</Notes>
  <HiddenSlides>5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6" baseType="lpstr">
      <vt:lpstr>Arial</vt:lpstr>
      <vt:lpstr>Avenir Next LT Pro</vt:lpstr>
      <vt:lpstr>Bembo</vt:lpstr>
      <vt:lpstr>Calibri</vt:lpstr>
      <vt:lpstr>Cambria Math</vt:lpstr>
      <vt:lpstr>Wingdings</vt:lpstr>
      <vt:lpstr>AdornVTI</vt:lpstr>
      <vt:lpstr>Migros Zurich</vt:lpstr>
      <vt:lpstr>Overview</vt:lpstr>
      <vt:lpstr>I. Initial Idea</vt:lpstr>
      <vt:lpstr>Essential data/ potential predictors</vt:lpstr>
      <vt:lpstr>II. Data Collection</vt:lpstr>
      <vt:lpstr>PowerPoint-Präsentation</vt:lpstr>
      <vt:lpstr>Data provided by UrbanDataLab</vt:lpstr>
      <vt:lpstr>Migros Stores in the City of Zurich</vt:lpstr>
      <vt:lpstr>PowerPoint-Präsentation</vt:lpstr>
      <vt:lpstr>Our Competitors in Zurich</vt:lpstr>
      <vt:lpstr>PowerPoint-Präsentation</vt:lpstr>
      <vt:lpstr>PowerPoint-Präsentation</vt:lpstr>
      <vt:lpstr>Business Locations in Zurich</vt:lpstr>
      <vt:lpstr>III. Model</vt:lpstr>
      <vt:lpstr>PowerPoint-Präsentation</vt:lpstr>
      <vt:lpstr>PowerPoint-Präsentation</vt:lpstr>
      <vt:lpstr>IV. Results</vt:lpstr>
      <vt:lpstr>PowerPoint-Präsentation</vt:lpstr>
      <vt:lpstr>PowerPoint-Präsentation</vt:lpstr>
      <vt:lpstr>PowerPoint-Präsentation</vt:lpstr>
      <vt:lpstr>PowerPoint-Präsentation</vt:lpstr>
      <vt:lpstr>V. Conclusion and Next Steps</vt:lpstr>
      <vt:lpstr>Next Steps</vt:lpstr>
      <vt:lpstr>PowerPoint-Präsentation</vt:lpstr>
      <vt:lpstr>PowerPoint-Präsentation</vt:lpstr>
      <vt:lpstr>PowerPoint-Präsentation</vt:lpstr>
      <vt:lpstr>VI. Questions and Discussion</vt:lpstr>
      <vt:lpstr>VI. Questions and Discussion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Migros</dc:title>
  <dc:creator>Lisa Christl</dc:creator>
  <cp:lastModifiedBy>Lisa Christl</cp:lastModifiedBy>
  <cp:revision>33</cp:revision>
  <dcterms:created xsi:type="dcterms:W3CDTF">2021-09-04T07:34:48Z</dcterms:created>
  <dcterms:modified xsi:type="dcterms:W3CDTF">2021-09-10T12:44:03Z</dcterms:modified>
</cp:coreProperties>
</file>